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6"/>
  </p:notesMasterIdLst>
  <p:sldIdLst>
    <p:sldId id="256" r:id="rId2"/>
    <p:sldId id="286" r:id="rId3"/>
    <p:sldId id="257" r:id="rId4"/>
    <p:sldId id="305" r:id="rId5"/>
    <p:sldId id="306" r:id="rId6"/>
    <p:sldId id="311" r:id="rId7"/>
    <p:sldId id="310" r:id="rId8"/>
    <p:sldId id="307" r:id="rId9"/>
    <p:sldId id="312" r:id="rId10"/>
    <p:sldId id="313" r:id="rId11"/>
    <p:sldId id="336" r:id="rId12"/>
    <p:sldId id="308" r:id="rId13"/>
    <p:sldId id="289" r:id="rId14"/>
    <p:sldId id="314" r:id="rId15"/>
    <p:sldId id="315" r:id="rId16"/>
    <p:sldId id="316" r:id="rId17"/>
    <p:sldId id="317" r:id="rId18"/>
    <p:sldId id="321" r:id="rId19"/>
    <p:sldId id="319" r:id="rId20"/>
    <p:sldId id="320" r:id="rId21"/>
    <p:sldId id="322" r:id="rId22"/>
    <p:sldId id="337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298" r:id="rId34"/>
    <p:sldId id="334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CCF99F"/>
    <a:srgbClr val="BADE08"/>
    <a:srgbClr val="CFF60A"/>
    <a:srgbClr val="CCEB15"/>
    <a:srgbClr val="E1C51F"/>
    <a:srgbClr val="E79D19"/>
    <a:srgbClr val="56510E"/>
    <a:srgbClr val="115346"/>
    <a:srgbClr val="115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98BF-485F-45F6-A4EB-FD408C828273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ED623-E964-496B-BEEB-455B33210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3A55-DE36-49BF-A9AE-D649554DF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B749-8D40-46E4-A916-B40DEBBF9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BE5C-452E-4D32-ACF4-3D4DB81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FF0F-AC54-4BAD-8BEF-BDE86F68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87CB2-68B3-4E44-81DF-F418A9E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6080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F6FC-1F20-484F-83E4-FF8281E5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894C3-3817-4308-BC27-29AD65A6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3AFD-72C4-4FB2-B213-64335424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9E39-93AD-49F0-BC60-277A0411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6D4E-9C73-496A-BF40-E3211C5A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79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4C653-4C5A-4F8C-AAD4-313AD2E51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829E7-4DC1-4BCC-A9CF-7585C58D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B928-F532-4F4F-B8F8-07B828CE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9B5D-F6D6-4B03-939E-609EB853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2C0D9-93A7-427F-A18B-62DB552D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358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40BB-F905-4B6E-8072-3636A553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7BBF-6B3B-4F8D-BB5D-6989B509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5026E-8439-40FC-900D-A51C69B6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C17B-2C8D-4ECB-BF31-D95AE74D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E777-D0FA-404A-B552-198F5378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921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EDEB-3BFA-4608-9819-A2939D8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BCE43-234B-467F-936F-5457A9EA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801F-4677-4450-8C00-D05EEC81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5BE6C-C3C5-4C64-8FC9-0DFA589E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8A24C-4B5D-4848-A849-12EDD3E4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01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B048-181E-4DF7-9AD1-B8944288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1D56-D7DD-47AE-8685-1A5B7A9A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93893-E56C-4FDA-8198-764ACCF46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3B55C-6971-4CE0-BB73-ECE44429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FB2C8-50B6-4C72-8EBD-7AB178D7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FC888-E15A-474E-A25D-E0FF5EE0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465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EE38-FB6B-4122-B44F-CE5EC779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B10AA-294D-4652-AD4F-C70C1FBA6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51B8A-3636-42EC-B177-63223A0CA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5C9A6-AEE8-41A1-9BB5-162B71875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ACD23-197F-4190-A501-92D630534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BE2BB-8C03-44ED-8013-315C1A4C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75ED1-538E-4C12-9E0B-E7E3F74E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E0142-837D-4E3B-BBB8-4DACC116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446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E6D4-9D1A-475D-BC9A-8BFE25FC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877F3-D3AB-47D0-BE1D-CD4CD4D4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BA214-2F42-49D3-88A9-CC507893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11DE5-8664-4DB9-B51A-EB2790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918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3E7D8-B045-4E3E-9DCA-2E141B98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0517A-5D08-4125-AE20-B9A42A5E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57B84-B23D-400C-98B5-E24AB924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2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371F-2D26-49F0-80AC-B3679697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201C-9F77-45DD-A2EE-72DAB699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D33D4-8DB9-49AA-84B4-32D74C8CA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5C70-986E-4D2B-AC6A-E7085DC2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7CDA0-F031-49A3-8026-6A649322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63BD9-D673-4BDC-B034-0077D4AC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60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0585-C6DD-470C-863E-BFCEDAD6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97CAF-1C44-410C-8C1A-1DE2A6178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576F-6E3E-422D-B239-FAD84235D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8586-E3B8-4AB9-BB88-62A23F79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7806-A6AE-4EAA-A2F2-A2FA5DF1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2514C-9E97-40BE-A54D-45580D83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80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AE960-6424-48D0-BE0F-49B1D406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472F2-F1A7-4DC6-9572-378580F1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40082-15C6-422C-B3C8-DD00171D1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17/12/2017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5AD1-7D1F-4879-A290-FC39509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52C1-70F0-4A30-BF3D-B7F081A9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360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5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3.png"/><Relationship Id="rId7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42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00045" y="2455689"/>
            <a:ext cx="4580965" cy="769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Sistem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Keamanan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Mesin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ATM 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M</a:t>
            </a:r>
            <a:r>
              <a:rPr lang="en-ID" sz="480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enggunakan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Sidik</a:t>
            </a:r>
            <a:r>
              <a:rPr lang="en-ID" sz="4800" dirty="0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4800" dirty="0" err="1">
                <a:latin typeface="+mn-lt"/>
                <a:ea typeface="SAO UI" panose="02000503000000000000" pitchFamily="50" charset="0"/>
                <a:cs typeface="Times New Roman" panose="02020603050405020304" pitchFamily="18" charset="0"/>
              </a:rPr>
              <a:t>Jari</a:t>
            </a:r>
            <a:endParaRPr lang="en-US" sz="4800" dirty="0">
              <a:latin typeface="+mn-lt"/>
              <a:ea typeface="SAO UI" panose="02000503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52287-4CD6-407D-A33B-E3A0649A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5" y="907408"/>
            <a:ext cx="4264905" cy="5065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F540F2-0BA8-495B-BF57-FED7DB63E3D2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2066" y="4696196"/>
            <a:ext cx="341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/>
              <a:t>Christiawan	/ 13214133</a:t>
            </a:r>
            <a:endParaRPr lang="en-ID" sz="2000" dirty="0"/>
          </a:p>
          <a:p>
            <a:r>
              <a:rPr lang="en-ID" sz="2000" dirty="0" err="1"/>
              <a:t>Bayu</a:t>
            </a:r>
            <a:r>
              <a:rPr lang="en-ID" sz="2000" dirty="0"/>
              <a:t> </a:t>
            </a:r>
            <a:r>
              <a:rPr lang="en-ID" sz="2000" err="1"/>
              <a:t>Aji</a:t>
            </a:r>
            <a:r>
              <a:rPr lang="en-ID" sz="2000"/>
              <a:t> Sahar	/ 13214131</a:t>
            </a:r>
            <a:endParaRPr lang="en-ID" sz="2000" dirty="0"/>
          </a:p>
          <a:p>
            <a:r>
              <a:rPr lang="en-ID" sz="2000" dirty="0" err="1"/>
              <a:t>Azel</a:t>
            </a:r>
            <a:r>
              <a:rPr lang="en-ID" sz="2000" dirty="0"/>
              <a:t> </a:t>
            </a:r>
            <a:r>
              <a:rPr lang="en-ID" sz="2000"/>
              <a:t>Fayyad R	/ 13214108</a:t>
            </a:r>
            <a:endParaRPr lang="en-ID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2BC42-AF15-4992-A0AC-90516989877C}"/>
              </a:ext>
            </a:extLst>
          </p:cNvPr>
          <p:cNvSpPr txBox="1"/>
          <p:nvPr/>
        </p:nvSpPr>
        <p:spPr>
          <a:xfrm>
            <a:off x="8112384" y="4049865"/>
            <a:ext cx="28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/>
              <a:t>TA171801007</a:t>
            </a:r>
            <a:endParaRPr lang="en-ID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69D44-86BB-45E7-B582-2A5C521C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81" y="779343"/>
            <a:ext cx="2315208" cy="2309643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E0B530FC-8B1F-48C3-9889-B1521A10A7BD}"/>
              </a:ext>
            </a:extLst>
          </p:cNvPr>
          <p:cNvSpPr/>
          <p:nvPr/>
        </p:nvSpPr>
        <p:spPr>
          <a:xfrm>
            <a:off x="4130445" y="779342"/>
            <a:ext cx="2477412" cy="2445875"/>
          </a:xfrm>
          <a:prstGeom prst="wedgeEllipseCallout">
            <a:avLst>
              <a:gd name="adj1" fmla="val -47790"/>
              <a:gd name="adj2" fmla="val 49508"/>
            </a:avLst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1020417"/>
            <a:ext cx="10329773" cy="5434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9991" y="0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 dirty="0" err="1">
                <a:solidFill>
                  <a:schemeClr val="bg1"/>
                </a:solidFill>
              </a:rPr>
              <a:t>Fitur</a:t>
            </a:r>
            <a:r>
              <a:rPr lang="en-ID" sz="4800" dirty="0">
                <a:solidFill>
                  <a:schemeClr val="bg1"/>
                </a:solidFill>
              </a:rPr>
              <a:t> </a:t>
            </a:r>
            <a:r>
              <a:rPr lang="en-ID" sz="4800" dirty="0" err="1">
                <a:solidFill>
                  <a:schemeClr val="bg1"/>
                </a:solidFill>
              </a:rPr>
              <a:t>Produk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139686"/>
            <a:ext cx="10067018" cy="522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9" name="Picture 2" descr="3-Figure2-1">
            <a:extLst>
              <a:ext uri="{FF2B5EF4-FFF2-40B4-BE49-F238E27FC236}">
                <a16:creationId xmlns:a16="http://schemas.microsoft.com/office/drawing/2014/main" id="{61743A8C-B155-4717-9DCE-8675E3B8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"/>
          <a:stretch>
            <a:fillRect/>
          </a:stretch>
        </p:blipFill>
        <p:spPr bwMode="auto">
          <a:xfrm>
            <a:off x="7920254" y="1139686"/>
            <a:ext cx="3887433" cy="51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AD8E21-22B3-4664-B130-4B28E080E25E}"/>
              </a:ext>
            </a:extLst>
          </p:cNvPr>
          <p:cNvSpPr/>
          <p:nvPr/>
        </p:nvSpPr>
        <p:spPr>
          <a:xfrm>
            <a:off x="286631" y="172704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2FDAF-2B5D-438B-A2A7-218869F8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271081"/>
            <a:ext cx="1604749" cy="16047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923499-1C8B-43AE-BDC4-1A2CF6287048}"/>
              </a:ext>
            </a:extLst>
          </p:cNvPr>
          <p:cNvGrpSpPr/>
          <p:nvPr/>
        </p:nvGrpSpPr>
        <p:grpSpPr>
          <a:xfrm>
            <a:off x="2229042" y="1687030"/>
            <a:ext cx="5691212" cy="4018612"/>
            <a:chOff x="1478383" y="516834"/>
            <a:chExt cx="10194893" cy="59903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F8AB41-6708-46AB-9393-6531D5E9C0FA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36F024-0D5B-494D-B133-7D6D8B2852C3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579BE37-7EAD-4D47-A460-2DA4FD98E20C}"/>
                </a:ext>
              </a:extLst>
            </p:cNvPr>
            <p:cNvSpPr/>
            <p:nvPr/>
          </p:nvSpPr>
          <p:spPr>
            <a:xfrm>
              <a:off x="5970613" y="516834"/>
              <a:ext cx="3691884" cy="8035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9D4FB23-2051-487A-B026-9AD6F08F2ACA}"/>
                </a:ext>
              </a:extLst>
            </p:cNvPr>
            <p:cNvSpPr/>
            <p:nvPr/>
          </p:nvSpPr>
          <p:spPr>
            <a:xfrm>
              <a:off x="7419620" y="1792090"/>
              <a:ext cx="3691884" cy="73049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3B864E6-0C9C-4A38-A5E6-933698DC8EC9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506C018-8958-4F2D-96DC-12DB9E13E3BB}"/>
                </a:ext>
              </a:extLst>
            </p:cNvPr>
            <p:cNvSpPr/>
            <p:nvPr/>
          </p:nvSpPr>
          <p:spPr>
            <a:xfrm>
              <a:off x="7393619" y="4449395"/>
              <a:ext cx="3691884" cy="80354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0719583-1F74-455B-B2B2-4AC4CD8751DC}"/>
                </a:ext>
              </a:extLst>
            </p:cNvPr>
            <p:cNvSpPr/>
            <p:nvPr/>
          </p:nvSpPr>
          <p:spPr>
            <a:xfrm>
              <a:off x="6178609" y="5644861"/>
              <a:ext cx="3691884" cy="80354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A766369-9A27-4F7D-A783-B743F343FB3B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43CB41-66F0-4383-82A6-B9895BB9BBF5}"/>
                </a:ext>
              </a:extLst>
            </p:cNvPr>
            <p:cNvSpPr/>
            <p:nvPr/>
          </p:nvSpPr>
          <p:spPr>
            <a:xfrm>
              <a:off x="4218742" y="742381"/>
              <a:ext cx="352450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CB473C-11A3-4C56-B26B-214FEA884231}"/>
                </a:ext>
              </a:extLst>
            </p:cNvPr>
            <p:cNvSpPr/>
            <p:nvPr/>
          </p:nvSpPr>
          <p:spPr>
            <a:xfrm>
              <a:off x="5940135" y="1997133"/>
              <a:ext cx="352450" cy="3204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99FA4D-3FF6-45A2-B572-79E1E2B331A9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948610-2A14-499D-B86A-B63F88CEAEBB}"/>
                </a:ext>
              </a:extLst>
            </p:cNvPr>
            <p:cNvSpPr/>
            <p:nvPr/>
          </p:nvSpPr>
          <p:spPr>
            <a:xfrm>
              <a:off x="5930010" y="4674944"/>
              <a:ext cx="352450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A8D27B-AAC6-4A27-A56E-19D266517AE2}"/>
                </a:ext>
              </a:extLst>
            </p:cNvPr>
            <p:cNvSpPr/>
            <p:nvPr/>
          </p:nvSpPr>
          <p:spPr>
            <a:xfrm>
              <a:off x="4426738" y="5870408"/>
              <a:ext cx="352450" cy="35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DBCE95-7B80-4CF0-8C9E-8B46C4D2BA02}"/>
                </a:ext>
              </a:extLst>
            </p:cNvPr>
            <p:cNvCxnSpPr>
              <a:cxnSpLocks/>
              <a:stCxn id="25" idx="6"/>
              <a:endCxn id="17" idx="1"/>
            </p:cNvCxnSpPr>
            <p:nvPr/>
          </p:nvCxnSpPr>
          <p:spPr>
            <a:xfrm>
              <a:off x="4571192" y="918606"/>
              <a:ext cx="139942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CD9D7F-EC8C-451E-8500-F087FC73EA25}"/>
                </a:ext>
              </a:extLst>
            </p:cNvPr>
            <p:cNvCxnSpPr>
              <a:cxnSpLocks/>
              <a:stCxn id="26" idx="6"/>
              <a:endCxn id="18" idx="1"/>
            </p:cNvCxnSpPr>
            <p:nvPr/>
          </p:nvCxnSpPr>
          <p:spPr>
            <a:xfrm>
              <a:off x="6292585" y="2157338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553C745-3552-4F7B-ABCC-B96C954B08D1}"/>
                </a:ext>
              </a:extLst>
            </p:cNvPr>
            <p:cNvCxnSpPr>
              <a:cxnSpLocks/>
              <a:stCxn id="27" idx="6"/>
              <a:endCxn id="21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4397F8-59E0-4228-9C60-0876BA48DC19}"/>
                </a:ext>
              </a:extLst>
            </p:cNvPr>
            <p:cNvCxnSpPr>
              <a:cxnSpLocks/>
              <a:stCxn id="28" idx="6"/>
              <a:endCxn id="22" idx="1"/>
            </p:cNvCxnSpPr>
            <p:nvPr/>
          </p:nvCxnSpPr>
          <p:spPr>
            <a:xfrm>
              <a:off x="6282460" y="4851169"/>
              <a:ext cx="111115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A4154E-AE98-4EEE-96AC-0EA4166E610E}"/>
                </a:ext>
              </a:extLst>
            </p:cNvPr>
            <p:cNvCxnSpPr>
              <a:cxnSpLocks/>
              <a:stCxn id="29" idx="6"/>
              <a:endCxn id="23" idx="1"/>
            </p:cNvCxnSpPr>
            <p:nvPr/>
          </p:nvCxnSpPr>
          <p:spPr>
            <a:xfrm>
              <a:off x="4779188" y="6046632"/>
              <a:ext cx="139942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6CC728B-29FC-47BE-B8E9-5B65EDDD99CC}"/>
                </a:ext>
              </a:extLst>
            </p:cNvPr>
            <p:cNvSpPr/>
            <p:nvPr/>
          </p:nvSpPr>
          <p:spPr>
            <a:xfrm>
              <a:off x="6045486" y="596660"/>
              <a:ext cx="643888" cy="643887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4CDC8D-B18B-49B8-969B-B2A868091643}"/>
                </a:ext>
              </a:extLst>
            </p:cNvPr>
            <p:cNvSpPr/>
            <p:nvPr/>
          </p:nvSpPr>
          <p:spPr>
            <a:xfrm>
              <a:off x="7494638" y="1864659"/>
              <a:ext cx="643888" cy="585352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813BB6-0447-4E60-A21D-2E67A7BFA9F8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F4526CA-4A04-4815-AACD-0515B6CBF7FA}"/>
                </a:ext>
              </a:extLst>
            </p:cNvPr>
            <p:cNvSpPr/>
            <p:nvPr/>
          </p:nvSpPr>
          <p:spPr>
            <a:xfrm>
              <a:off x="7468638" y="4529223"/>
              <a:ext cx="643888" cy="643887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F81AAC-0C7F-4390-B283-96386E1B2BFF}"/>
                </a:ext>
              </a:extLst>
            </p:cNvPr>
            <p:cNvSpPr/>
            <p:nvPr/>
          </p:nvSpPr>
          <p:spPr>
            <a:xfrm>
              <a:off x="6253632" y="57246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BBCF49-D8A6-418B-9C2B-0EAE03B31F90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5E8C0A-B96B-4136-91B5-C85E614F6B6F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5DD697-C5B5-4E28-BBC7-042530F4882A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C0997EA-2626-4EF8-9C0C-2D6D8726DFCD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0C83F8-E666-42CB-8F23-55CAA0D4A711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A1D96D9-246F-4A70-9AF2-D7F9FBCE2C3C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6" name="Graphic 45" descr="Laptop">
              <a:extLst>
                <a:ext uri="{FF2B5EF4-FFF2-40B4-BE49-F238E27FC236}">
                  <a16:creationId xmlns:a16="http://schemas.microsoft.com/office/drawing/2014/main" id="{E749D5B3-C06A-4790-A703-C511F47F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47" name="Graphic 46" descr="Tablet">
              <a:extLst>
                <a:ext uri="{FF2B5EF4-FFF2-40B4-BE49-F238E27FC236}">
                  <a16:creationId xmlns:a16="http://schemas.microsoft.com/office/drawing/2014/main" id="{BA9DC11A-C266-4C72-9243-D2A2AE6D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5276" y="1977336"/>
              <a:ext cx="360000" cy="360001"/>
            </a:xfrm>
            <a:prstGeom prst="rect">
              <a:avLst/>
            </a:prstGeom>
          </p:spPr>
        </p:pic>
        <p:pic>
          <p:nvPicPr>
            <p:cNvPr id="48" name="Graphic 47" descr="Single gear">
              <a:extLst>
                <a:ext uri="{FF2B5EF4-FFF2-40B4-BE49-F238E27FC236}">
                  <a16:creationId xmlns:a16="http://schemas.microsoft.com/office/drawing/2014/main" id="{EC73CFEB-E76C-4822-B4F1-83C40EEB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49" name="Graphic 48" descr="Stopwatch">
              <a:extLst>
                <a:ext uri="{FF2B5EF4-FFF2-40B4-BE49-F238E27FC236}">
                  <a16:creationId xmlns:a16="http://schemas.microsoft.com/office/drawing/2014/main" id="{132600B8-D462-4462-819C-12160136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50" name="Graphic 49" descr="Lightbulb">
              <a:extLst>
                <a:ext uri="{FF2B5EF4-FFF2-40B4-BE49-F238E27FC236}">
                  <a16:creationId xmlns:a16="http://schemas.microsoft.com/office/drawing/2014/main" id="{A462DDA4-7BCB-4D73-AA8B-85B63561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51" name="Graphic 50" descr="Head with Gears">
              <a:extLst>
                <a:ext uri="{FF2B5EF4-FFF2-40B4-BE49-F238E27FC236}">
                  <a16:creationId xmlns:a16="http://schemas.microsoft.com/office/drawing/2014/main" id="{7696FAAF-A2F1-4071-B7AB-CFD6E41E1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925B67-732E-4EBF-B019-B87BEF5523BA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2E7D14-6884-446D-8CF6-D45812B9D083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8AC687-903E-4C74-AAEE-2B6CF6C189EB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5" name="Graphic 54" descr="Teacher">
              <a:extLst>
                <a:ext uri="{FF2B5EF4-FFF2-40B4-BE49-F238E27FC236}">
                  <a16:creationId xmlns:a16="http://schemas.microsoft.com/office/drawing/2014/main" id="{56E3E2B4-1143-4DF2-908B-A30D6F58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698E53-6FB2-4DC6-9CD5-0B1F34C9D844}"/>
                </a:ext>
              </a:extLst>
            </p:cNvPr>
            <p:cNvSpPr txBox="1"/>
            <p:nvPr/>
          </p:nvSpPr>
          <p:spPr>
            <a:xfrm>
              <a:off x="2594179" y="2861032"/>
              <a:ext cx="2310882" cy="91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spc="3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FITUR DASAR</a:t>
              </a:r>
              <a:endParaRPr lang="en-IN" sz="1400" b="1" spc="3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FABC40-C6C6-4B13-89ED-D3DA45338F08}"/>
                </a:ext>
              </a:extLst>
            </p:cNvPr>
            <p:cNvSpPr txBox="1"/>
            <p:nvPr/>
          </p:nvSpPr>
          <p:spPr>
            <a:xfrm>
              <a:off x="6707292" y="633742"/>
              <a:ext cx="2610317" cy="7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Menerima input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DD99D3-C51B-4FE1-86D6-C345205AC785}"/>
                </a:ext>
              </a:extLst>
            </p:cNvPr>
            <p:cNvSpPr txBox="1"/>
            <p:nvPr/>
          </p:nvSpPr>
          <p:spPr>
            <a:xfrm>
              <a:off x="8230291" y="1899358"/>
              <a:ext cx="2610317" cy="688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Mengenali sidik jari nasabah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814A36-93BF-4F50-8942-8347944A6161}"/>
                </a:ext>
              </a:extLst>
            </p:cNvPr>
            <p:cNvSpPr txBox="1"/>
            <p:nvPr/>
          </p:nvSpPr>
          <p:spPr>
            <a:xfrm>
              <a:off x="8818218" y="3185192"/>
              <a:ext cx="2610317" cy="6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Input dan verifikasi kegiatan transaksi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D3EF4C-82EF-44A9-9039-5D3A5D2B68CA}"/>
                </a:ext>
              </a:extLst>
            </p:cNvPr>
            <p:cNvSpPr txBox="1"/>
            <p:nvPr/>
          </p:nvSpPr>
          <p:spPr>
            <a:xfrm>
              <a:off x="8187544" y="4553197"/>
              <a:ext cx="2610317" cy="64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Pengolahan image prosessing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28193B-2D52-4590-BCBE-9A96D2965581}"/>
                </a:ext>
              </a:extLst>
            </p:cNvPr>
            <p:cNvSpPr txBox="1"/>
            <p:nvPr/>
          </p:nvSpPr>
          <p:spPr>
            <a:xfrm>
              <a:off x="7006335" y="5750171"/>
              <a:ext cx="2610317" cy="75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Simpan PIN dan Sidik jari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pic>
          <p:nvPicPr>
            <p:cNvPr id="65" name="Graphic 64" descr="Web cam">
              <a:extLst>
                <a:ext uri="{FF2B5EF4-FFF2-40B4-BE49-F238E27FC236}">
                  <a16:creationId xmlns:a16="http://schemas.microsoft.com/office/drawing/2014/main" id="{9003ECFB-826D-44DE-9226-8B516213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60963" y="5316674"/>
              <a:ext cx="431999" cy="432000"/>
            </a:xfrm>
            <a:prstGeom prst="rect">
              <a:avLst/>
            </a:prstGeom>
          </p:spPr>
        </p:pic>
      </p:grpSp>
      <p:pic>
        <p:nvPicPr>
          <p:cNvPr id="67" name="Graphic 66" descr="Camera">
            <a:extLst>
              <a:ext uri="{FF2B5EF4-FFF2-40B4-BE49-F238E27FC236}">
                <a16:creationId xmlns:a16="http://schemas.microsoft.com/office/drawing/2014/main" id="{1E102BC9-75BD-4098-8EF6-A7E014C24B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72513" y="1794295"/>
            <a:ext cx="305711" cy="305711"/>
          </a:xfrm>
          <a:prstGeom prst="rect">
            <a:avLst/>
          </a:prstGeom>
        </p:spPr>
      </p:pic>
      <p:pic>
        <p:nvPicPr>
          <p:cNvPr id="76" name="Graphic 75" descr="Head with Gears">
            <a:extLst>
              <a:ext uri="{FF2B5EF4-FFF2-40B4-BE49-F238E27FC236}">
                <a16:creationId xmlns:a16="http://schemas.microsoft.com/office/drawing/2014/main" id="{FBB773E7-FA60-4860-A7CB-E433C250D1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23479" y="4453920"/>
            <a:ext cx="258998" cy="258998"/>
          </a:xfrm>
          <a:prstGeom prst="rect">
            <a:avLst/>
          </a:prstGeom>
        </p:spPr>
      </p:pic>
      <p:pic>
        <p:nvPicPr>
          <p:cNvPr id="77" name="Graphic 76" descr="Disk">
            <a:extLst>
              <a:ext uri="{FF2B5EF4-FFF2-40B4-BE49-F238E27FC236}">
                <a16:creationId xmlns:a16="http://schemas.microsoft.com/office/drawing/2014/main" id="{3CA3B98D-8CDC-4E87-8438-9ED41A86A9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66766" y="5276956"/>
            <a:ext cx="272643" cy="2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8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497778"/>
            <a:ext cx="9720173" cy="4957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9991" y="0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 dirty="0" err="1">
                <a:solidFill>
                  <a:schemeClr val="bg1"/>
                </a:solidFill>
              </a:rPr>
              <a:t>Fitur</a:t>
            </a:r>
            <a:r>
              <a:rPr lang="en-ID" sz="4800" dirty="0">
                <a:solidFill>
                  <a:schemeClr val="bg1"/>
                </a:solidFill>
              </a:rPr>
              <a:t> </a:t>
            </a:r>
            <a:r>
              <a:rPr lang="en-ID" sz="4800" dirty="0" err="1">
                <a:solidFill>
                  <a:schemeClr val="bg1"/>
                </a:solidFill>
              </a:rPr>
              <a:t>Produk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30017"/>
            <a:ext cx="9457418" cy="4734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AD8E21-22B3-4664-B130-4B28E080E25E}"/>
              </a:ext>
            </a:extLst>
          </p:cNvPr>
          <p:cNvSpPr/>
          <p:nvPr/>
        </p:nvSpPr>
        <p:spPr>
          <a:xfrm>
            <a:off x="286631" y="172704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2FDAF-2B5D-438B-A2A7-218869F80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271081"/>
            <a:ext cx="1604749" cy="160474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C1BF0F7-DB60-4C86-A514-6CF5166AA17A}"/>
              </a:ext>
            </a:extLst>
          </p:cNvPr>
          <p:cNvGrpSpPr/>
          <p:nvPr/>
        </p:nvGrpSpPr>
        <p:grpSpPr>
          <a:xfrm>
            <a:off x="2319760" y="2135760"/>
            <a:ext cx="5575329" cy="3293603"/>
            <a:chOff x="1478383" y="794467"/>
            <a:chExt cx="10194893" cy="539910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E83B0A-8E52-4DCD-9CDA-19E6A38483DF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BC3C566-DCD3-4894-BD02-9BF10121D2F1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2AC5C28C-63AB-45D1-894C-E0D35F3875F0}"/>
                </a:ext>
              </a:extLst>
            </p:cNvPr>
            <p:cNvSpPr/>
            <p:nvPr/>
          </p:nvSpPr>
          <p:spPr>
            <a:xfrm>
              <a:off x="7242794" y="842053"/>
              <a:ext cx="3691886" cy="80354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230CBF4-78B5-4802-B419-7D24D69061CF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36093EA9-4AE2-4BFF-A0E5-6E0E73B73E31}"/>
                </a:ext>
              </a:extLst>
            </p:cNvPr>
            <p:cNvSpPr/>
            <p:nvPr/>
          </p:nvSpPr>
          <p:spPr>
            <a:xfrm>
              <a:off x="7258487" y="5390027"/>
              <a:ext cx="3691886" cy="80354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0277A22-AF76-4A81-8BC0-8D637493ACEF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E7C6EE1-588A-4901-8B84-57F2461F603A}"/>
                </a:ext>
              </a:extLst>
            </p:cNvPr>
            <p:cNvSpPr/>
            <p:nvPr/>
          </p:nvSpPr>
          <p:spPr>
            <a:xfrm>
              <a:off x="4934968" y="1079652"/>
              <a:ext cx="352449" cy="35244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FFA2D37-67D7-4B20-904D-7605CDC79EA8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3C7BC54-8174-4425-B001-AB6DA95BBD97}"/>
                </a:ext>
              </a:extLst>
            </p:cNvPr>
            <p:cNvSpPr/>
            <p:nvPr/>
          </p:nvSpPr>
          <p:spPr>
            <a:xfrm>
              <a:off x="5010040" y="5615576"/>
              <a:ext cx="352449" cy="3524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16D41A4-AEB0-4A12-B61D-92B581B4F8D0}"/>
                </a:ext>
              </a:extLst>
            </p:cNvPr>
            <p:cNvCxnSpPr>
              <a:cxnSpLocks/>
              <a:stCxn id="150" idx="6"/>
              <a:endCxn id="146" idx="1"/>
            </p:cNvCxnSpPr>
            <p:nvPr/>
          </p:nvCxnSpPr>
          <p:spPr>
            <a:xfrm flipV="1">
              <a:off x="5287417" y="1243826"/>
              <a:ext cx="1955378" cy="120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4DA9E37-A2FA-4FC1-8BF5-FFDABEEA5F1F}"/>
                </a:ext>
              </a:extLst>
            </p:cNvPr>
            <p:cNvCxnSpPr>
              <a:cxnSpLocks/>
              <a:stCxn id="151" idx="6"/>
              <a:endCxn id="147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2AE6102-EFA1-4684-B43C-91A461BA657B}"/>
                </a:ext>
              </a:extLst>
            </p:cNvPr>
            <p:cNvCxnSpPr>
              <a:cxnSpLocks/>
              <a:stCxn id="152" idx="6"/>
              <a:endCxn id="148" idx="1"/>
            </p:cNvCxnSpPr>
            <p:nvPr/>
          </p:nvCxnSpPr>
          <p:spPr>
            <a:xfrm>
              <a:off x="5362489" y="5791800"/>
              <a:ext cx="18959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755C115-C143-4258-A19D-4E14F9A9718C}"/>
                </a:ext>
              </a:extLst>
            </p:cNvPr>
            <p:cNvSpPr/>
            <p:nvPr/>
          </p:nvSpPr>
          <p:spPr>
            <a:xfrm>
              <a:off x="7315024" y="949268"/>
              <a:ext cx="643889" cy="643889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0EBEAE-F74F-4595-87D4-1860620D81B3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487678-7A96-495D-9AC6-4AD11449C7C1}"/>
                </a:ext>
              </a:extLst>
            </p:cNvPr>
            <p:cNvSpPr/>
            <p:nvPr/>
          </p:nvSpPr>
          <p:spPr>
            <a:xfrm>
              <a:off x="7343300" y="5434472"/>
              <a:ext cx="643889" cy="643889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CE8F3BA-3ABD-4F57-A93A-61E3CE70A7B7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20006D7-DC6F-4188-B240-A745773249A3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9485ED1-810A-4681-BA99-9E7ADFBFADB4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56EFF16-640E-4A48-B083-AA3F80ADA02E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A40FA7A-33A0-4528-8B48-5C55090AA46E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D817862-A4A0-4693-8A3A-BD2F4E4025B6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5" name="Graphic 164" descr="Laptop">
              <a:extLst>
                <a:ext uri="{FF2B5EF4-FFF2-40B4-BE49-F238E27FC236}">
                  <a16:creationId xmlns:a16="http://schemas.microsoft.com/office/drawing/2014/main" id="{763249F7-DB41-4104-8988-4A2000AF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166" name="Graphic 165" descr="Computer">
              <a:extLst>
                <a:ext uri="{FF2B5EF4-FFF2-40B4-BE49-F238E27FC236}">
                  <a16:creationId xmlns:a16="http://schemas.microsoft.com/office/drawing/2014/main" id="{99A9EA32-6815-40C6-8789-3B7481A3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59194" y="5558418"/>
              <a:ext cx="395999" cy="395999"/>
            </a:xfrm>
            <a:prstGeom prst="rect">
              <a:avLst/>
            </a:prstGeom>
          </p:spPr>
        </p:pic>
        <p:pic>
          <p:nvPicPr>
            <p:cNvPr id="167" name="Graphic 166" descr="Single gear">
              <a:extLst>
                <a:ext uri="{FF2B5EF4-FFF2-40B4-BE49-F238E27FC236}">
                  <a16:creationId xmlns:a16="http://schemas.microsoft.com/office/drawing/2014/main" id="{6AD2FA23-2B46-4129-833C-D8CC06CD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68" name="Graphic 167" descr="Stopwatch">
              <a:extLst>
                <a:ext uri="{FF2B5EF4-FFF2-40B4-BE49-F238E27FC236}">
                  <a16:creationId xmlns:a16="http://schemas.microsoft.com/office/drawing/2014/main" id="{2604A357-A531-40A2-8B46-556280BA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69" name="Graphic 168" descr="Lightbulb">
              <a:extLst>
                <a:ext uri="{FF2B5EF4-FFF2-40B4-BE49-F238E27FC236}">
                  <a16:creationId xmlns:a16="http://schemas.microsoft.com/office/drawing/2014/main" id="{335E439A-EAC2-46E4-8850-AD27FD59D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70" name="Graphic 169" descr="Head with Gears">
              <a:extLst>
                <a:ext uri="{FF2B5EF4-FFF2-40B4-BE49-F238E27FC236}">
                  <a16:creationId xmlns:a16="http://schemas.microsoft.com/office/drawing/2014/main" id="{071E982B-4EA8-49FF-A4D9-A7C38035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C34BBC5-36C4-40B5-8C8F-C6DBE9674DEF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601BB33-0920-4A71-8307-EAE56DC474F3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90FBE1-5F03-4F16-8525-FF5A97F54B70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4" name="Graphic 173" descr="Teacher">
              <a:extLst>
                <a:ext uri="{FF2B5EF4-FFF2-40B4-BE49-F238E27FC236}">
                  <a16:creationId xmlns:a16="http://schemas.microsoft.com/office/drawing/2014/main" id="{38FA8EE5-3958-4448-898F-B21F0A55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C157C32-CC7F-4D08-BDD9-F6086272A4B9}"/>
                </a:ext>
              </a:extLst>
            </p:cNvPr>
            <p:cNvSpPr txBox="1"/>
            <p:nvPr/>
          </p:nvSpPr>
          <p:spPr>
            <a:xfrm>
              <a:off x="7831888" y="842053"/>
              <a:ext cx="2936248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Verifikasi berbeda saat transaksi spesifik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44742D2-B3EA-4923-8131-CF001F959EAE}"/>
                </a:ext>
              </a:extLst>
            </p:cNvPr>
            <p:cNvSpPr txBox="1"/>
            <p:nvPr/>
          </p:nvSpPr>
          <p:spPr>
            <a:xfrm>
              <a:off x="8607644" y="3148058"/>
              <a:ext cx="2999993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Menampilkan keberhasilan transaksi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9DC70E-CD97-43FB-B74B-13060B18C401}"/>
                </a:ext>
              </a:extLst>
            </p:cNvPr>
            <p:cNvSpPr txBox="1"/>
            <p:nvPr/>
          </p:nvSpPr>
          <p:spPr>
            <a:xfrm>
              <a:off x="8020077" y="5544021"/>
              <a:ext cx="2610317" cy="459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A9F4450-CF79-4EF1-AE9C-7AB01D8D17E0}"/>
                </a:ext>
              </a:extLst>
            </p:cNvPr>
            <p:cNvSpPr txBox="1"/>
            <p:nvPr/>
          </p:nvSpPr>
          <p:spPr>
            <a:xfrm>
              <a:off x="7913930" y="5464427"/>
              <a:ext cx="2610316" cy="7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Melakukan enkripsi pada kartu ATM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549D9A0-5C22-467E-BEE8-51B836303A22}"/>
              </a:ext>
            </a:extLst>
          </p:cNvPr>
          <p:cNvSpPr/>
          <p:nvPr/>
        </p:nvSpPr>
        <p:spPr>
          <a:xfrm>
            <a:off x="2841748" y="3498849"/>
            <a:ext cx="1521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b="1" spc="3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FITUR TAMBAHAN</a:t>
            </a:r>
            <a:endParaRPr lang="en-IN" sz="1400" b="1" spc="3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80" name="Graphic 179" descr="Single gear">
            <a:extLst>
              <a:ext uri="{FF2B5EF4-FFF2-40B4-BE49-F238E27FC236}">
                <a16:creationId xmlns:a16="http://schemas.microsoft.com/office/drawing/2014/main" id="{44A28999-4319-4F3F-8ED8-30FA8C9DA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2996" y="2270208"/>
            <a:ext cx="291774" cy="3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5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1760559"/>
            <a:ext cx="7404102" cy="23201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624625"/>
            <a:ext cx="4978401" cy="14560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1" y="2791626"/>
            <a:ext cx="3352799" cy="128905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1" y="2984500"/>
            <a:ext cx="1752599" cy="10961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556258" y="3133106"/>
            <a:ext cx="801120" cy="801120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RANCANGAN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9" y="3189212"/>
            <a:ext cx="686758" cy="68675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054919" y="2926244"/>
            <a:ext cx="949726" cy="94972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19" y="2926243"/>
            <a:ext cx="949726" cy="94972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3611554" y="2817752"/>
            <a:ext cx="1085129" cy="1085129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31" y="2868595"/>
            <a:ext cx="966614" cy="9666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5430931" y="2169863"/>
            <a:ext cx="1501079" cy="140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3C17D5CB-054F-42A3-8EF4-E7F208138879}"/>
              </a:ext>
            </a:extLst>
          </p:cNvPr>
          <p:cNvSpPr/>
          <p:nvPr/>
        </p:nvSpPr>
        <p:spPr>
          <a:xfrm>
            <a:off x="7081429" y="3698822"/>
            <a:ext cx="1181121" cy="118111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9A8059-EEA9-4D96-823D-F50F12DA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7239471" y="3879363"/>
            <a:ext cx="865035" cy="820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FUNGSIONAL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6138663" y="3461328"/>
            <a:ext cx="1419774" cy="1419774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6221558" y="3548571"/>
            <a:ext cx="1289112" cy="118111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4054022" y="2238632"/>
            <a:ext cx="2670013" cy="267001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25" y="2345835"/>
            <a:ext cx="2455605" cy="245560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7BB52F8-94D1-48EE-B8E5-0A03AA1FB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5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892788" y="2066689"/>
            <a:ext cx="8422564" cy="2273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0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283FF94-AA67-4B49-8CA7-DB6ED54E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21" y="2157791"/>
            <a:ext cx="8188536" cy="2050358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4CBE4C4-16B1-4C19-9C2D-0176242A52E0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5236BF-5E04-4E43-B80A-BBA1612E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1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914400"/>
            <a:ext cx="6123864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1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587724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22514C8-BB7F-430F-A3BB-3A9F9CBA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8" y="1058731"/>
            <a:ext cx="5715133" cy="527790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DE89E68-D3B2-42DA-B5F9-AB11C518678C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9C573B-57F2-4097-87CB-0AD234A2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914400"/>
            <a:ext cx="8476993" cy="553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3521" y="-141422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Level 2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058733"/>
            <a:ext cx="8180978" cy="527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0464843-1761-4BDF-B013-83D7326B5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058732"/>
            <a:ext cx="8180978" cy="5184642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1001ED9-C447-4C5A-AC5E-A9B85EA426ED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54EE6-7B37-4DE8-B150-A094538D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460224" y="1527553"/>
            <a:ext cx="10360048" cy="35206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Software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A7D9B9-457C-44AE-8346-A7A898193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8951" y="1667344"/>
            <a:ext cx="10022593" cy="32311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C50713-E5F9-4399-9121-224C9BBFAA11}"/>
              </a:ext>
            </a:extLst>
          </p:cNvPr>
          <p:cNvSpPr/>
          <p:nvPr/>
        </p:nvSpPr>
        <p:spPr>
          <a:xfrm>
            <a:off x="1085345" y="1127396"/>
            <a:ext cx="1351592" cy="13515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A6B337-B06B-4762-8B88-8EC09E7CA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8" y="1234599"/>
            <a:ext cx="1243056" cy="1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3E261492-05EF-44FE-AF0C-4872E3A99B35}"/>
              </a:ext>
            </a:extLst>
          </p:cNvPr>
          <p:cNvSpPr/>
          <p:nvPr/>
        </p:nvSpPr>
        <p:spPr>
          <a:xfrm>
            <a:off x="6630074" y="3426074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3796836" y="3429000"/>
            <a:ext cx="1555288" cy="1555286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44" y="3488808"/>
            <a:ext cx="1430396" cy="14303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BEHAVIORAL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6874619" y="3689395"/>
            <a:ext cx="1139069" cy="107981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4691153" y="2373449"/>
            <a:ext cx="2631895" cy="2631895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812259" y="2594650"/>
            <a:ext cx="2389682" cy="21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3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610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Algorithm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39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B3D88E38-F165-4900-8811-C7C86DAB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69" y="1793933"/>
            <a:ext cx="37909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402741-5956-4934-96B7-E2950E111D78}"/>
              </a:ext>
            </a:extLst>
          </p:cNvPr>
          <p:cNvSpPr txBox="1"/>
          <p:nvPr/>
        </p:nvSpPr>
        <p:spPr>
          <a:xfrm>
            <a:off x="2043416" y="322488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60-65%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63434-9E6F-43A6-99D0-709A42E1DC25}"/>
              </a:ext>
            </a:extLst>
          </p:cNvPr>
          <p:cNvSpPr txBox="1"/>
          <p:nvPr/>
        </p:nvSpPr>
        <p:spPr>
          <a:xfrm>
            <a:off x="3347888" y="3226797"/>
            <a:ext cx="1009871" cy="3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30-35%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465D0-C19A-4791-8BD5-6DC2E703A518}"/>
              </a:ext>
            </a:extLst>
          </p:cNvPr>
          <p:cNvSpPr txBox="1"/>
          <p:nvPr/>
        </p:nvSpPr>
        <p:spPr>
          <a:xfrm>
            <a:off x="4727156" y="32352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5%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53966-864D-4BC5-A42D-743A95D696CE}"/>
              </a:ext>
            </a:extLst>
          </p:cNvPr>
          <p:cNvSpPr/>
          <p:nvPr/>
        </p:nvSpPr>
        <p:spPr>
          <a:xfrm>
            <a:off x="2625230" y="3561237"/>
            <a:ext cx="19669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Pattern Based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FE912E55-8DA9-4B91-8286-F8F2991C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5"/>
          <a:stretch>
            <a:fillRect/>
          </a:stretch>
        </p:blipFill>
        <p:spPr bwMode="auto">
          <a:xfrm>
            <a:off x="8027772" y="1824927"/>
            <a:ext cx="3517408" cy="167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E252D8-E19B-4B0E-B4A6-77CB261A82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8114" y="3429000"/>
            <a:ext cx="3161030" cy="22726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48CD60-EC7F-487C-9BF2-E34E0E990E6E}"/>
              </a:ext>
            </a:extLst>
          </p:cNvPr>
          <p:cNvSpPr/>
          <p:nvPr/>
        </p:nvSpPr>
        <p:spPr>
          <a:xfrm>
            <a:off x="8337367" y="3604572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Minutiae Matching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008BCB-99E8-40B9-8095-548FD4EAD797}"/>
              </a:ext>
            </a:extLst>
          </p:cNvPr>
          <p:cNvSpPr/>
          <p:nvPr/>
        </p:nvSpPr>
        <p:spPr>
          <a:xfrm>
            <a:off x="5386485" y="5627747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>
                <a:ln w="22225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Cross-Correlation</a:t>
            </a:r>
            <a:endParaRPr lang="en-US" sz="2400" b="1" cap="none" spc="0" dirty="0">
              <a:ln w="22225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8D1963-EC0D-4E4B-9CF8-9DBFA589E71E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6D6BA8-74FD-4234-BAC0-5D03D2A05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9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3137629"/>
            <a:ext cx="7929351" cy="9430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879361"/>
            <a:ext cx="6728347" cy="12013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1" y="2634018"/>
            <a:ext cx="5240739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0" y="1760562"/>
            <a:ext cx="3575713" cy="23201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1330479" y="2033814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608709"/>
            <a:ext cx="5090002" cy="1544445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MASALAH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3" y="2162398"/>
            <a:ext cx="1544335" cy="154433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3939650" y="2879362"/>
            <a:ext cx="955956" cy="955956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0" y="2879361"/>
            <a:ext cx="955956" cy="95595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5552473" y="3063312"/>
            <a:ext cx="815892" cy="81589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7000743" y="3297070"/>
            <a:ext cx="639110" cy="629268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77" y="3119937"/>
            <a:ext cx="726782" cy="7267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92283" y="3381903"/>
            <a:ext cx="532531" cy="4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7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Fingerprint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65906641-1603-4436-B398-DEF9DCE5DA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33" y="1690688"/>
            <a:ext cx="2287069" cy="4386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B62F4D-7738-48CA-B87A-447697F29A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57" y="2137721"/>
            <a:ext cx="3016109" cy="27642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D1B091-6DB0-4403-953A-11F8FB61DF1D}"/>
              </a:ext>
            </a:extLst>
          </p:cNvPr>
          <p:cNvSpPr txBox="1"/>
          <p:nvPr/>
        </p:nvSpPr>
        <p:spPr>
          <a:xfrm>
            <a:off x="4700957" y="1729539"/>
            <a:ext cx="270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Metode</a:t>
            </a:r>
            <a:r>
              <a:rPr lang="en-ID" dirty="0"/>
              <a:t> Crossing Number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750243-6D2A-4B4F-BF6B-D89E2632908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35361" r="30619" b="48284"/>
          <a:stretch/>
        </p:blipFill>
        <p:spPr bwMode="auto">
          <a:xfrm>
            <a:off x="5388338" y="5467167"/>
            <a:ext cx="1640840" cy="861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7B5EF-5DCB-47C3-A2C6-C11E5987589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r="39519" b="71830"/>
          <a:stretch/>
        </p:blipFill>
        <p:spPr bwMode="auto">
          <a:xfrm>
            <a:off x="4700957" y="4950774"/>
            <a:ext cx="3016109" cy="433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2988BE-F8F9-4A81-936C-D96B10B5A449}"/>
                  </a:ext>
                </a:extLst>
              </p:cNvPr>
              <p:cNvSpPr txBox="1"/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dirty="0"/>
                  <a:t>Euclidean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𝐸𝑑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2988BE-F8F9-4A81-936C-D96B10B5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948" y="1781792"/>
                <a:ext cx="3144260" cy="1210011"/>
              </a:xfrm>
              <a:prstGeom prst="rect">
                <a:avLst/>
              </a:prstGeom>
              <a:blipFill>
                <a:blip r:embed="rId6"/>
                <a:stretch>
                  <a:fillRect l="-1744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708493D3-23B0-4514-86F9-A4569B8F56E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181768" y="3170577"/>
            <a:ext cx="3413102" cy="7410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01F1B8E-7AE6-4490-95B1-2CFB000485EF}"/>
              </a:ext>
            </a:extLst>
          </p:cNvPr>
          <p:cNvSpPr/>
          <p:nvPr/>
        </p:nvSpPr>
        <p:spPr>
          <a:xfrm>
            <a:off x="8112699" y="2705790"/>
            <a:ext cx="11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EE20C7-5967-406B-B90D-70ED219CC3F1}"/>
                  </a:ext>
                </a:extLst>
              </p:cNvPr>
              <p:cNvSpPr/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EE20C7-5967-406B-B90D-70ED219CC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058" y="4579493"/>
                <a:ext cx="1960665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173C8AF-6DBF-4441-BF5B-4E46A6113908}"/>
              </a:ext>
            </a:extLst>
          </p:cNvPr>
          <p:cNvSpPr/>
          <p:nvPr/>
        </p:nvSpPr>
        <p:spPr>
          <a:xfrm>
            <a:off x="8112699" y="427779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Similarity Index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9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371729" y="821635"/>
            <a:ext cx="11568480" cy="5631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5" y="365125"/>
            <a:ext cx="7781822" cy="373191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Card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470279" y="921980"/>
            <a:ext cx="11317356" cy="5395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41BE5E9-0210-48CA-83BE-AD12B09D089A}"/>
              </a:ext>
            </a:extLst>
          </p:cNvPr>
          <p:cNvGrpSpPr/>
          <p:nvPr/>
        </p:nvGrpSpPr>
        <p:grpSpPr>
          <a:xfrm rot="8100000">
            <a:off x="6836055" y="1292272"/>
            <a:ext cx="2008682" cy="2043981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A87C0A-1F27-4096-8821-3606977C49F5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701F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2AB54A-B14E-4FAC-B004-8908166D1A0C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873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504048-F0AF-4048-A55A-711342AA6B2B}"/>
              </a:ext>
            </a:extLst>
          </p:cNvPr>
          <p:cNvGrpSpPr/>
          <p:nvPr/>
        </p:nvGrpSpPr>
        <p:grpSpPr>
          <a:xfrm rot="16744456" flipV="1">
            <a:off x="5043270" y="4218165"/>
            <a:ext cx="2008682" cy="2043981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DFBC5-CE8E-41B7-B793-77E8B65FAFD8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9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F657083-2B4F-4E94-A4CF-F0B7D9AB055D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73C687-1D26-4A02-8CC2-130B94E2A318}"/>
              </a:ext>
            </a:extLst>
          </p:cNvPr>
          <p:cNvGrpSpPr/>
          <p:nvPr/>
        </p:nvGrpSpPr>
        <p:grpSpPr>
          <a:xfrm rot="2700000">
            <a:off x="3959754" y="1586296"/>
            <a:ext cx="1563424" cy="1590900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742FF55-7516-48BE-BA11-AABC59E0011E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FF7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22C057-BFD3-4213-99D0-5D53F54E950A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BE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1F2DB56E-8074-4455-B1FE-8892A6D4F7B5}"/>
              </a:ext>
            </a:extLst>
          </p:cNvPr>
          <p:cNvSpPr/>
          <p:nvPr/>
        </p:nvSpPr>
        <p:spPr>
          <a:xfrm rot="2700000">
            <a:off x="5096289" y="2362749"/>
            <a:ext cx="2065337" cy="21560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67000">
                <a:schemeClr val="accent3">
                  <a:lumMod val="45000"/>
                  <a:lumOff val="55000"/>
                </a:schemeClr>
              </a:gs>
              <a:gs pos="81000">
                <a:schemeClr val="accent3">
                  <a:lumMod val="45000"/>
                  <a:lumOff val="55000"/>
                </a:schemeClr>
              </a:gs>
              <a:gs pos="94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71500" dist="165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69E929-EA32-4817-9829-7AD98C0D5A62}"/>
              </a:ext>
            </a:extLst>
          </p:cNvPr>
          <p:cNvGrpSpPr/>
          <p:nvPr/>
        </p:nvGrpSpPr>
        <p:grpSpPr>
          <a:xfrm rot="8410902" flipH="1">
            <a:off x="4607376" y="4157231"/>
            <a:ext cx="480058" cy="488494"/>
            <a:chOff x="5125710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D3F3FD3-6366-4840-AA56-F7B682B48F5B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701F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41588A2-2018-4813-875A-8005C0523DB9}"/>
                </a:ext>
              </a:extLst>
            </p:cNvPr>
            <p:cNvSpPr/>
            <p:nvPr/>
          </p:nvSpPr>
          <p:spPr>
            <a:xfrm rot="18900000" flipV="1">
              <a:off x="5125710" y="2593907"/>
              <a:ext cx="2008682" cy="1714518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873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7B126F-5632-4F8B-B5D5-2CEECA85655D}"/>
              </a:ext>
            </a:extLst>
          </p:cNvPr>
          <p:cNvGrpSpPr/>
          <p:nvPr/>
        </p:nvGrpSpPr>
        <p:grpSpPr>
          <a:xfrm rot="1694796" flipH="1">
            <a:off x="7360224" y="4332647"/>
            <a:ext cx="462466" cy="470593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CCDA91A-74F7-4824-B7E5-F89D905731A0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FF7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5DA7B0-212A-4A2C-86D9-4A8CFE32F769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BE2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1DA408-017F-44A6-8F87-52617FD89716}"/>
              </a:ext>
            </a:extLst>
          </p:cNvPr>
          <p:cNvGrpSpPr/>
          <p:nvPr/>
        </p:nvGrpSpPr>
        <p:grpSpPr>
          <a:xfrm rot="5739053" flipV="1">
            <a:off x="6203213" y="1636718"/>
            <a:ext cx="414833" cy="422123"/>
            <a:chOff x="5125707" y="2264444"/>
            <a:chExt cx="2008682" cy="2043981"/>
          </a:xfrm>
          <a:effectLst>
            <a:outerShdw blurRad="5715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16791E-9FCF-44AA-9CB2-97D8F22962C2}"/>
                </a:ext>
              </a:extLst>
            </p:cNvPr>
            <p:cNvSpPr/>
            <p:nvPr/>
          </p:nvSpPr>
          <p:spPr>
            <a:xfrm rot="2700000">
              <a:off x="5125708" y="2411526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9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1B8D9-5D58-40FC-9A37-4B0C813143EA}"/>
                </a:ext>
              </a:extLst>
            </p:cNvPr>
            <p:cNvSpPr/>
            <p:nvPr/>
          </p:nvSpPr>
          <p:spPr>
            <a:xfrm rot="18900000" flipV="1">
              <a:off x="5125707" y="2593908"/>
              <a:ext cx="2008682" cy="1714517"/>
            </a:xfrm>
            <a:custGeom>
              <a:avLst/>
              <a:gdLst>
                <a:gd name="connsiteX0" fmla="*/ 294165 w 2008682"/>
                <a:gd name="connsiteY0" fmla="*/ 294165 h 1714517"/>
                <a:gd name="connsiteX1" fmla="*/ 1004341 w 2008682"/>
                <a:gd name="connsiteY1" fmla="*/ 0 h 1714517"/>
                <a:gd name="connsiteX2" fmla="*/ 2008682 w 2008682"/>
                <a:gd name="connsiteY2" fmla="*/ 0 h 1714517"/>
                <a:gd name="connsiteX3" fmla="*/ 294165 w 2008682"/>
                <a:gd name="connsiteY3" fmla="*/ 1714517 h 1714517"/>
                <a:gd name="connsiteX4" fmla="*/ 0 w 2008682"/>
                <a:gd name="connsiteY4" fmla="*/ 1004341 h 1714517"/>
                <a:gd name="connsiteX5" fmla="*/ 294165 w 2008682"/>
                <a:gd name="connsiteY5" fmla="*/ 294165 h 171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8682" h="1714517">
                  <a:moveTo>
                    <a:pt x="294165" y="294165"/>
                  </a:moveTo>
                  <a:cubicBezTo>
                    <a:pt x="475915" y="112415"/>
                    <a:pt x="727000" y="0"/>
                    <a:pt x="1004341" y="0"/>
                  </a:cubicBezTo>
                  <a:lnTo>
                    <a:pt x="2008682" y="0"/>
                  </a:lnTo>
                  <a:lnTo>
                    <a:pt x="294165" y="1714517"/>
                  </a:lnTo>
                  <a:cubicBezTo>
                    <a:pt x="112415" y="1532767"/>
                    <a:pt x="0" y="1281682"/>
                    <a:pt x="0" y="1004341"/>
                  </a:cubicBezTo>
                  <a:cubicBezTo>
                    <a:pt x="0" y="727000"/>
                    <a:pt x="112415" y="475915"/>
                    <a:pt x="294165" y="294165"/>
                  </a:cubicBezTo>
                  <a:close/>
                </a:path>
              </a:pathLst>
            </a:custGeom>
            <a:solidFill>
              <a:srgbClr val="00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66" name="TextBox 58">
            <a:extLst>
              <a:ext uri="{FF2B5EF4-FFF2-40B4-BE49-F238E27FC236}">
                <a16:creationId xmlns:a16="http://schemas.microsoft.com/office/drawing/2014/main" id="{10EFCA8B-8D7D-43C5-AFD8-26B55B12AE00}"/>
              </a:ext>
            </a:extLst>
          </p:cNvPr>
          <p:cNvSpPr txBox="1"/>
          <p:nvPr/>
        </p:nvSpPr>
        <p:spPr>
          <a:xfrm>
            <a:off x="5591694" y="2837223"/>
            <a:ext cx="122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2000" b="1" spc="600" dirty="0">
                <a:solidFill>
                  <a:srgbClr val="00A9FF"/>
                </a:solidFill>
                <a:latin typeface="Nexa Light" panose="02000000000000000000" pitchFamily="50" charset="0"/>
              </a:rPr>
              <a:t>CARD</a:t>
            </a:r>
            <a:endParaRPr lang="en-IN" sz="2000" b="1" spc="600" dirty="0">
              <a:solidFill>
                <a:srgbClr val="701F85"/>
              </a:solidFill>
              <a:latin typeface="Nexa Light" panose="02000000000000000000" pitchFamily="50" charset="0"/>
            </a:endParaRPr>
          </a:p>
        </p:txBody>
      </p:sp>
      <p:sp>
        <p:nvSpPr>
          <p:cNvPr id="67" name="TextBox 63">
            <a:extLst>
              <a:ext uri="{FF2B5EF4-FFF2-40B4-BE49-F238E27FC236}">
                <a16:creationId xmlns:a16="http://schemas.microsoft.com/office/drawing/2014/main" id="{D30E0F0C-816E-407B-90B1-A7575BAB95F7}"/>
              </a:ext>
            </a:extLst>
          </p:cNvPr>
          <p:cNvSpPr txBox="1"/>
          <p:nvPr/>
        </p:nvSpPr>
        <p:spPr>
          <a:xfrm>
            <a:off x="4743487" y="5097574"/>
            <a:ext cx="146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 spc="300" dirty="0">
                <a:solidFill>
                  <a:schemeClr val="bg1"/>
                </a:solidFill>
                <a:latin typeface="Nexa Light" panose="02000000000000000000" pitchFamily="50" charset="0"/>
              </a:rPr>
              <a:t>Reader</a:t>
            </a:r>
            <a:endParaRPr lang="en-IN" sz="2000" spc="3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68" name="TextBox 60">
            <a:extLst>
              <a:ext uri="{FF2B5EF4-FFF2-40B4-BE49-F238E27FC236}">
                <a16:creationId xmlns:a16="http://schemas.microsoft.com/office/drawing/2014/main" id="{5D2F20C2-2633-4D52-8D12-09216AF44C9F}"/>
              </a:ext>
            </a:extLst>
          </p:cNvPr>
          <p:cNvSpPr txBox="1"/>
          <p:nvPr/>
        </p:nvSpPr>
        <p:spPr>
          <a:xfrm>
            <a:off x="1681638" y="2396289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FF7525"/>
                </a:solidFill>
                <a:latin typeface="Nexa Bold" panose="02000000000000000000" pitchFamily="50" charset="0"/>
              </a:rPr>
              <a:t>UAPD</a:t>
            </a:r>
            <a:endParaRPr lang="en-IN" sz="1400" b="1" spc="300" dirty="0">
              <a:solidFill>
                <a:srgbClr val="FF7525"/>
              </a:solidFill>
              <a:latin typeface="Nexa Bold" panose="02000000000000000000" pitchFamily="50" charset="0"/>
            </a:endParaRPr>
          </a:p>
        </p:txBody>
      </p:sp>
      <p:sp>
        <p:nvSpPr>
          <p:cNvPr id="69" name="TextBox 65">
            <a:extLst>
              <a:ext uri="{FF2B5EF4-FFF2-40B4-BE49-F238E27FC236}">
                <a16:creationId xmlns:a16="http://schemas.microsoft.com/office/drawing/2014/main" id="{C9F55112-79A4-4376-B039-1CBB2924449E}"/>
              </a:ext>
            </a:extLst>
          </p:cNvPr>
          <p:cNvSpPr txBox="1"/>
          <p:nvPr/>
        </p:nvSpPr>
        <p:spPr>
          <a:xfrm>
            <a:off x="1681638" y="2683569"/>
            <a:ext cx="2329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400" spc="300" dirty="0">
                <a:latin typeface="Nexa Light" panose="02000000000000000000" pitchFamily="50" charset="0"/>
              </a:rPr>
              <a:t>Unit</a:t>
            </a:r>
            <a:r>
              <a:rPr lang="id-ID" sz="1400" spc="300" dirty="0">
                <a:latin typeface="Nexa Light" panose="02000000000000000000" pitchFamily="50" charset="0"/>
              </a:rPr>
              <a:t> komunikasi antara </a:t>
            </a:r>
            <a:r>
              <a:rPr lang="en-IN" sz="1400" spc="300" dirty="0">
                <a:latin typeface="Nexa Light" panose="02000000000000000000" pitchFamily="50" charset="0"/>
              </a:rPr>
              <a:t>smart card </a:t>
            </a:r>
            <a:r>
              <a:rPr lang="id-ID" sz="1400" spc="300" dirty="0">
                <a:latin typeface="Nexa Light" panose="02000000000000000000" pitchFamily="50" charset="0"/>
              </a:rPr>
              <a:t>dan </a:t>
            </a:r>
            <a:r>
              <a:rPr lang="en-IN" sz="1400" spc="300" dirty="0">
                <a:latin typeface="Nexa Light" panose="02000000000000000000" pitchFamily="50" charset="0"/>
              </a:rPr>
              <a:t> card reader</a:t>
            </a:r>
            <a:endParaRPr lang="id-ID" sz="1400" spc="300" dirty="0">
              <a:latin typeface="Nexa Light" panose="02000000000000000000" pitchFamily="50" charset="0"/>
            </a:endParaRPr>
          </a:p>
          <a:p>
            <a:pPr algn="just"/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Terbagi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Command APDU</a:t>
            </a:r>
            <a:endParaRPr lang="id-ID" sz="1400" spc="300" dirty="0">
              <a:solidFill>
                <a:schemeClr val="tx1">
                  <a:lumMod val="75000"/>
                  <a:lumOff val="25000"/>
                </a:schemeClr>
              </a:solidFill>
              <a:latin typeface="Nexa Light" panose="020000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Response</a:t>
            </a:r>
            <a:r>
              <a:rPr lang="fr-F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exa Light" panose="02000000000000000000" pitchFamily="50" charset="0"/>
              </a:rPr>
              <a:t> APDU</a:t>
            </a:r>
            <a:endParaRPr lang="en-IN" sz="1400" spc="300" dirty="0">
              <a:solidFill>
                <a:schemeClr val="tx1">
                  <a:lumMod val="75000"/>
                  <a:lumOff val="2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70" name="TextBox 68">
            <a:extLst>
              <a:ext uri="{FF2B5EF4-FFF2-40B4-BE49-F238E27FC236}">
                <a16:creationId xmlns:a16="http://schemas.microsoft.com/office/drawing/2014/main" id="{0AFA1D05-15F8-45B5-B5CA-0CCB83A79A51}"/>
              </a:ext>
            </a:extLst>
          </p:cNvPr>
          <p:cNvSpPr txBox="1"/>
          <p:nvPr/>
        </p:nvSpPr>
        <p:spPr>
          <a:xfrm>
            <a:off x="9121232" y="1580756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873CBE"/>
                </a:solidFill>
                <a:latin typeface="Nexa Bold" panose="02000000000000000000" pitchFamily="50" charset="0"/>
              </a:rPr>
              <a:t>Data tersimpan</a:t>
            </a:r>
            <a:endParaRPr lang="en-IN" sz="1400" b="1" spc="300" dirty="0">
              <a:solidFill>
                <a:srgbClr val="873CBE"/>
              </a:solidFill>
              <a:latin typeface="Nexa Bold" panose="02000000000000000000" pitchFamily="50" charset="0"/>
            </a:endParaRPr>
          </a:p>
        </p:txBody>
      </p:sp>
      <p:sp>
        <p:nvSpPr>
          <p:cNvPr id="71" name="TextBox 69">
            <a:extLst>
              <a:ext uri="{FF2B5EF4-FFF2-40B4-BE49-F238E27FC236}">
                <a16:creationId xmlns:a16="http://schemas.microsoft.com/office/drawing/2014/main" id="{541C5584-2DA1-4621-9F7C-19DEC157EB12}"/>
              </a:ext>
            </a:extLst>
          </p:cNvPr>
          <p:cNvSpPr txBox="1"/>
          <p:nvPr/>
        </p:nvSpPr>
        <p:spPr>
          <a:xfrm>
            <a:off x="9121232" y="1868036"/>
            <a:ext cx="2329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Akun nasabah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PIN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d-ID" sz="1400" spc="300" dirty="0">
                <a:latin typeface="Nexa Light" panose="02000000000000000000" pitchFamily="50" charset="0"/>
              </a:rPr>
              <a:t>Data sidik  jari</a:t>
            </a:r>
            <a:endParaRPr lang="en-IN" sz="1400" spc="300" dirty="0">
              <a:latin typeface="Nexa Light" panose="02000000000000000000" pitchFamily="50" charset="0"/>
            </a:endParaRPr>
          </a:p>
        </p:txBody>
      </p:sp>
      <p:pic>
        <p:nvPicPr>
          <p:cNvPr id="72" name="Graphic 71" descr="Diploma">
            <a:extLst>
              <a:ext uri="{FF2B5EF4-FFF2-40B4-BE49-F238E27FC236}">
                <a16:creationId xmlns:a16="http://schemas.microsoft.com/office/drawing/2014/main" id="{69D841F1-D521-433F-B665-23DF16F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2165" y="2317177"/>
            <a:ext cx="584519" cy="584519"/>
          </a:xfrm>
          <a:prstGeom prst="rect">
            <a:avLst/>
          </a:prstGeom>
        </p:spPr>
      </p:pic>
      <p:pic>
        <p:nvPicPr>
          <p:cNvPr id="73" name="Graphic 72" descr="Disk">
            <a:extLst>
              <a:ext uri="{FF2B5EF4-FFF2-40B4-BE49-F238E27FC236}">
                <a16:creationId xmlns:a16="http://schemas.microsoft.com/office/drawing/2014/main" id="{C2C373EF-E698-450A-ABFE-A5E76E8DC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7864" y="2237368"/>
            <a:ext cx="696569" cy="6965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C7C695-6774-41A3-B8A7-504529D9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111" y="3278992"/>
            <a:ext cx="996803" cy="798387"/>
          </a:xfrm>
          <a:prstGeom prst="rect">
            <a:avLst/>
          </a:prstGeom>
        </p:spPr>
      </p:pic>
      <p:sp>
        <p:nvSpPr>
          <p:cNvPr id="75" name="TextBox 66">
            <a:extLst>
              <a:ext uri="{FF2B5EF4-FFF2-40B4-BE49-F238E27FC236}">
                <a16:creationId xmlns:a16="http://schemas.microsoft.com/office/drawing/2014/main" id="{4D8724C5-87B9-479D-99C5-12ADC6356237}"/>
              </a:ext>
            </a:extLst>
          </p:cNvPr>
          <p:cNvSpPr txBox="1"/>
          <p:nvPr/>
        </p:nvSpPr>
        <p:spPr>
          <a:xfrm>
            <a:off x="7346319" y="5001214"/>
            <a:ext cx="279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spc="300" dirty="0">
                <a:solidFill>
                  <a:srgbClr val="009E2F"/>
                </a:solidFill>
                <a:latin typeface="Nexa Bold" panose="02000000000000000000" pitchFamily="50" charset="0"/>
              </a:rPr>
              <a:t>Reader</a:t>
            </a:r>
            <a:endParaRPr lang="en-IN" sz="1400" b="1" spc="300" dirty="0">
              <a:solidFill>
                <a:srgbClr val="009E2F"/>
              </a:solidFill>
              <a:latin typeface="Nexa Bold" panose="02000000000000000000" pitchFamily="50" charset="0"/>
            </a:endParaRPr>
          </a:p>
        </p:txBody>
      </p:sp>
      <p:pic>
        <p:nvPicPr>
          <p:cNvPr id="76" name="Graphic 75" descr="Checklist">
            <a:extLst>
              <a:ext uri="{FF2B5EF4-FFF2-40B4-BE49-F238E27FC236}">
                <a16:creationId xmlns:a16="http://schemas.microsoft.com/office/drawing/2014/main" id="{D4A8919F-BD98-433B-8E81-31DF3072E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9746" y="5149732"/>
            <a:ext cx="683004" cy="6830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37D905-F0AA-4723-91AB-9698D993C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574" y="3702178"/>
            <a:ext cx="1296748" cy="2471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FA986E-093F-47E8-975D-520CE97AFA29}"/>
              </a:ext>
            </a:extLst>
          </p:cNvPr>
          <p:cNvSpPr/>
          <p:nvPr/>
        </p:nvSpPr>
        <p:spPr>
          <a:xfrm>
            <a:off x="7308793" y="1680885"/>
            <a:ext cx="7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Data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83800-6E27-461A-8A15-A7E9DE049F65}"/>
              </a:ext>
            </a:extLst>
          </p:cNvPr>
          <p:cNvSpPr/>
          <p:nvPr/>
        </p:nvSpPr>
        <p:spPr>
          <a:xfrm>
            <a:off x="4303302" y="1825580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APDU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10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30016" y="890565"/>
            <a:ext cx="9621079" cy="55626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73233" y="298584"/>
            <a:ext cx="7781822" cy="373191"/>
          </a:xfrm>
        </p:spPr>
        <p:txBody>
          <a:bodyPr>
            <a:normAutofit fontScale="90000"/>
          </a:bodyPr>
          <a:lstStyle/>
          <a:p>
            <a:r>
              <a:rPr lang="en-ID" sz="4800" dirty="0">
                <a:solidFill>
                  <a:schemeClr val="bg1"/>
                </a:solidFill>
              </a:rPr>
              <a:t>Card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9287" y="1080699"/>
            <a:ext cx="9316278" cy="523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67" name="TextBox 63">
            <a:extLst>
              <a:ext uri="{FF2B5EF4-FFF2-40B4-BE49-F238E27FC236}">
                <a16:creationId xmlns:a16="http://schemas.microsoft.com/office/drawing/2014/main" id="{D30E0F0C-816E-407B-90B1-A7575BAB95F7}"/>
              </a:ext>
            </a:extLst>
          </p:cNvPr>
          <p:cNvSpPr txBox="1"/>
          <p:nvPr/>
        </p:nvSpPr>
        <p:spPr>
          <a:xfrm>
            <a:off x="4743487" y="5097574"/>
            <a:ext cx="146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 spc="300" dirty="0">
                <a:solidFill>
                  <a:schemeClr val="bg1"/>
                </a:solidFill>
                <a:latin typeface="Nexa Light" panose="02000000000000000000" pitchFamily="50" charset="0"/>
              </a:rPr>
              <a:t>Reader</a:t>
            </a:r>
            <a:endParaRPr lang="en-IN" sz="2000" spc="3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pic>
        <p:nvPicPr>
          <p:cNvPr id="72" name="Graphic 71" descr="Diploma">
            <a:extLst>
              <a:ext uri="{FF2B5EF4-FFF2-40B4-BE49-F238E27FC236}">
                <a16:creationId xmlns:a16="http://schemas.microsoft.com/office/drawing/2014/main" id="{69D841F1-D521-433F-B665-23DF16F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2165" y="2317177"/>
            <a:ext cx="584519" cy="584519"/>
          </a:xfrm>
          <a:prstGeom prst="rect">
            <a:avLst/>
          </a:prstGeom>
        </p:spPr>
      </p:pic>
      <p:pic>
        <p:nvPicPr>
          <p:cNvPr id="76" name="Graphic 75" descr="Checklist">
            <a:extLst>
              <a:ext uri="{FF2B5EF4-FFF2-40B4-BE49-F238E27FC236}">
                <a16:creationId xmlns:a16="http://schemas.microsoft.com/office/drawing/2014/main" id="{D4A8919F-BD98-433B-8E81-31DF3072E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9746" y="5149732"/>
            <a:ext cx="683004" cy="6830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FA986E-093F-47E8-975D-520CE97AFA29}"/>
              </a:ext>
            </a:extLst>
          </p:cNvPr>
          <p:cNvSpPr/>
          <p:nvPr/>
        </p:nvSpPr>
        <p:spPr>
          <a:xfrm>
            <a:off x="7308793" y="1680885"/>
            <a:ext cx="7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Data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83800-6E27-461A-8A15-A7E9DE049F65}"/>
              </a:ext>
            </a:extLst>
          </p:cNvPr>
          <p:cNvSpPr/>
          <p:nvPr/>
        </p:nvSpPr>
        <p:spPr>
          <a:xfrm>
            <a:off x="4303302" y="1825580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pc="300" dirty="0">
                <a:solidFill>
                  <a:schemeClr val="bg1"/>
                </a:solidFill>
                <a:latin typeface="Nexa Light" panose="02000000000000000000" pitchFamily="50" charset="0"/>
              </a:rPr>
              <a:t>APDU</a:t>
            </a:r>
            <a:endParaRPr lang="id-ID" dirty="0"/>
          </a:p>
        </p:txBody>
      </p:sp>
      <p:pic>
        <p:nvPicPr>
          <p:cNvPr id="43" name="Content Placeholder 3">
            <a:extLst>
              <a:ext uri="{FF2B5EF4-FFF2-40B4-BE49-F238E27FC236}">
                <a16:creationId xmlns:a16="http://schemas.microsoft.com/office/drawing/2014/main" id="{E71E08D3-5844-478A-8489-B7D2E79432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386828" y="1080699"/>
            <a:ext cx="5733522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C9F7A8-0D3F-438E-BD31-E95C6D6258F8}"/>
              </a:ext>
            </a:extLst>
          </p:cNvPr>
          <p:cNvSpPr/>
          <p:nvPr/>
        </p:nvSpPr>
        <p:spPr>
          <a:xfrm>
            <a:off x="7551037" y="1959486"/>
            <a:ext cx="2741548" cy="43082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F8B7C1-906A-4295-ADE8-21E18B14C508}"/>
              </a:ext>
            </a:extLst>
          </p:cNvPr>
          <p:cNvSpPr/>
          <p:nvPr/>
        </p:nvSpPr>
        <p:spPr>
          <a:xfrm>
            <a:off x="7674639" y="2086681"/>
            <a:ext cx="2494341" cy="405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2023019" y="1959486"/>
            <a:ext cx="4995968" cy="40034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Server Behavioral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2173233" y="2151869"/>
            <a:ext cx="4721468" cy="369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BFA55-B4BA-410C-B16A-61B89C434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41" y="2077877"/>
            <a:ext cx="2494340" cy="3069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0B8C5-29D1-493C-8766-1149FFA90E85}"/>
              </a:ext>
            </a:extLst>
          </p:cNvPr>
          <p:cNvSpPr txBox="1"/>
          <p:nvPr/>
        </p:nvSpPr>
        <p:spPr>
          <a:xfrm>
            <a:off x="7551038" y="5182477"/>
            <a:ext cx="2741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Database management system untuk menyimpan data nasabah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66349-792A-4A9E-9815-D43D78E9A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6" y="2113230"/>
            <a:ext cx="4720975" cy="291913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D28A5-8E19-4A79-B2D8-9DFAAB4AA8F5}"/>
              </a:ext>
            </a:extLst>
          </p:cNvPr>
          <p:cNvSpPr txBox="1"/>
          <p:nvPr/>
        </p:nvSpPr>
        <p:spPr>
          <a:xfrm>
            <a:off x="2471906" y="5118126"/>
            <a:ext cx="397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Model klien-server digunakan untuk ATM berhubungan dengan database</a:t>
            </a:r>
          </a:p>
        </p:txBody>
      </p:sp>
    </p:spTree>
    <p:extLst>
      <p:ext uri="{BB962C8B-B14F-4D97-AF65-F5344CB8AC3E}">
        <p14:creationId xmlns:p14="http://schemas.microsoft.com/office/powerpoint/2010/main" val="417555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C9F7A8-0D3F-438E-BD31-E95C6D6258F8}"/>
              </a:ext>
            </a:extLst>
          </p:cNvPr>
          <p:cNvSpPr/>
          <p:nvPr/>
        </p:nvSpPr>
        <p:spPr>
          <a:xfrm>
            <a:off x="7763609" y="930545"/>
            <a:ext cx="3636364" cy="54425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2023019" y="1959486"/>
            <a:ext cx="4995968" cy="1748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Server Behavioral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2173233" y="2108201"/>
            <a:ext cx="4721468" cy="147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45C7F2-6253-477C-9EA6-6C7C2C2B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1207338" y="1162824"/>
            <a:ext cx="1203572" cy="1102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D28A5-8E19-4A79-B2D8-9DFAAB4AA8F5}"/>
              </a:ext>
            </a:extLst>
          </p:cNvPr>
          <p:cNvSpPr txBox="1"/>
          <p:nvPr/>
        </p:nvSpPr>
        <p:spPr>
          <a:xfrm>
            <a:off x="2233236" y="2265569"/>
            <a:ext cx="397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Fungsi fetch data untuk menerima data data nasabah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Fungsi update data untuk mengubah isi data setelah melakukan transaksi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90A68-3EA0-4E96-83BC-2FA823D69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63" y="1035906"/>
            <a:ext cx="3393383" cy="5231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CF0F4E-304C-4E18-87FD-0E7750301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98" y="4023533"/>
            <a:ext cx="2197841" cy="21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74D487F-63E6-4949-9D3C-765D86034A27}"/>
              </a:ext>
            </a:extLst>
          </p:cNvPr>
          <p:cNvSpPr/>
          <p:nvPr/>
        </p:nvSpPr>
        <p:spPr>
          <a:xfrm>
            <a:off x="3796836" y="3689394"/>
            <a:ext cx="1294894" cy="1294892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ABC3-32E1-48E8-B430-766811A0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27" y="3749075"/>
            <a:ext cx="1190912" cy="11909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4022" y="5242629"/>
            <a:ext cx="4349750" cy="1056593"/>
          </a:xfrm>
        </p:spPr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HARDWARE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1078D-8CCA-4F7A-ADC8-75E3B9BEF8AF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E24BF4-6DAE-403B-B457-A297B62138EC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B5BCC-698A-4132-937C-3AD64788E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38D198C-7369-4184-8F6D-9F9765FFF3C4}"/>
              </a:ext>
            </a:extLst>
          </p:cNvPr>
          <p:cNvCxnSpPr>
            <a:cxnSpLocks/>
            <a:stCxn id="17" idx="4"/>
          </p:cNvCxnSpPr>
          <p:nvPr/>
        </p:nvCxnSpPr>
        <p:spPr>
          <a:xfrm rot="16200000" flipH="1">
            <a:off x="1524980" y="1556774"/>
            <a:ext cx="1729909" cy="2535331"/>
          </a:xfrm>
          <a:prstGeom prst="bentConnector2">
            <a:avLst/>
          </a:prstGeom>
          <a:ln w="419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BFAB35C-5914-4513-A0D8-E5C05AF5AC58}"/>
              </a:ext>
            </a:extLst>
          </p:cNvPr>
          <p:cNvSpPr/>
          <p:nvPr/>
        </p:nvSpPr>
        <p:spPr>
          <a:xfrm>
            <a:off x="4691153" y="3450055"/>
            <a:ext cx="1555289" cy="1555289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C7B6-1D91-4F1A-83E7-833112B33A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0827" r="8177" b="12874"/>
          <a:stretch/>
        </p:blipFill>
        <p:spPr>
          <a:xfrm>
            <a:off x="4762719" y="3580771"/>
            <a:ext cx="1412156" cy="129385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261492-05EF-44FE-AF0C-4872E3A99B35}"/>
              </a:ext>
            </a:extLst>
          </p:cNvPr>
          <p:cNvSpPr/>
          <p:nvPr/>
        </p:nvSpPr>
        <p:spPr>
          <a:xfrm>
            <a:off x="5605045" y="2388381"/>
            <a:ext cx="2607914" cy="2607911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30A05-36F6-48C8-A71F-3AA12AEF5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5934056" y="2784075"/>
            <a:ext cx="1909996" cy="18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101624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Komponen yang Digunakan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9914302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2DD07-781A-407F-B3BA-C44F57B9EA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514" y="1928096"/>
            <a:ext cx="1927302" cy="1546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5F2C36-D48A-4BD5-A33E-86A6F16D799B}"/>
              </a:ext>
            </a:extLst>
          </p:cNvPr>
          <p:cNvSpPr/>
          <p:nvPr/>
        </p:nvSpPr>
        <p:spPr>
          <a:xfrm>
            <a:off x="1968558" y="3546494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Raspberry Pi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214D1-E674-41D7-A3E9-B683C7ED53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0886" y="1690688"/>
            <a:ext cx="2050655" cy="154048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F4AE04-7C92-4628-8C35-61FD788378FC}"/>
              </a:ext>
            </a:extLst>
          </p:cNvPr>
          <p:cNvSpPr/>
          <p:nvPr/>
        </p:nvSpPr>
        <p:spPr>
          <a:xfrm>
            <a:off x="4321630" y="3546088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Fingerprint Optical Sensor R305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D9F3E0-88D5-426C-BE9C-7B2AD451523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82433" y="1901675"/>
            <a:ext cx="2411734" cy="13947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ADAF78-67B5-427E-8242-0FC3346B2807}"/>
              </a:ext>
            </a:extLst>
          </p:cNvPr>
          <p:cNvSpPr/>
          <p:nvPr/>
        </p:nvSpPr>
        <p:spPr>
          <a:xfrm>
            <a:off x="6956124" y="3546087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LCD 20x4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83AF8D-D530-44CA-9DEE-FCCFEC5248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796486" y="1776356"/>
            <a:ext cx="1381627" cy="16454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09CE09-6DCD-4DFB-848C-DBAE85B94550}"/>
              </a:ext>
            </a:extLst>
          </p:cNvPr>
          <p:cNvSpPr/>
          <p:nvPr/>
        </p:nvSpPr>
        <p:spPr>
          <a:xfrm>
            <a:off x="9514357" y="3553835"/>
            <a:ext cx="20643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Membran</a:t>
            </a:r>
            <a:r>
              <a:rPr lang="en-ID" dirty="0"/>
              <a:t> Keypad 4x4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9A36FC-7FCB-491E-B689-69B3054400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7" y="4202475"/>
            <a:ext cx="1863771" cy="16711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962756-F7BB-43F8-967B-21DB7ADB754B}"/>
              </a:ext>
            </a:extLst>
          </p:cNvPr>
          <p:cNvSpPr/>
          <p:nvPr/>
        </p:nvSpPr>
        <p:spPr>
          <a:xfrm>
            <a:off x="1978893" y="5839859"/>
            <a:ext cx="1904101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Smart Card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7948EA-D63B-4CD6-8534-60BFBD035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88" y="4101507"/>
            <a:ext cx="1864752" cy="16668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AA293-2A30-4B3C-9915-7CD989E3BF7B}"/>
              </a:ext>
            </a:extLst>
          </p:cNvPr>
          <p:cNvSpPr/>
          <p:nvPr/>
        </p:nvSpPr>
        <p:spPr>
          <a:xfrm>
            <a:off x="4571088" y="5839859"/>
            <a:ext cx="1864752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ACS Card Reader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A997FD-C294-48FA-BAFE-929D93C890A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062263" y="4311375"/>
            <a:ext cx="1490171" cy="135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549D22-0E68-44A8-8BF3-9B66932A161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552434" y="4311376"/>
            <a:ext cx="1541145" cy="1354455"/>
          </a:xfrm>
          <a:prstGeom prst="rect">
            <a:avLst/>
          </a:prstGeom>
        </p:spPr>
      </p:pic>
      <p:pic>
        <p:nvPicPr>
          <p:cNvPr id="29" name="Picture 28" descr="http://cdn.shopify.com/s/files/1/1546/3951/products/buzzer-separated-continuous-tone-ringer-active-buzzer-5v-dc_1_grande.jpg?v=1502697564">
            <a:extLst>
              <a:ext uri="{FF2B5EF4-FFF2-40B4-BE49-F238E27FC236}">
                <a16:creationId xmlns:a16="http://schemas.microsoft.com/office/drawing/2014/main" id="{22EA62F6-7E88-40F2-A762-7C7674A4C03B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579" y="4311374"/>
            <a:ext cx="1389006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280483-E92D-4E91-8252-5E49D1FB74AE}"/>
              </a:ext>
            </a:extLst>
          </p:cNvPr>
          <p:cNvSpPr/>
          <p:nvPr/>
        </p:nvSpPr>
        <p:spPr>
          <a:xfrm>
            <a:off x="7040217" y="5818325"/>
            <a:ext cx="4442368" cy="4477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LED 5 mm – Pushbutton - Buzzer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79272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Rangkaian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9"/>
            <a:ext cx="7695431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31" name="Picture 30" descr="C:\Users\Christiawan\Downloads\messageImage_1513207463197.jpg">
            <a:extLst>
              <a:ext uri="{FF2B5EF4-FFF2-40B4-BE49-F238E27FC236}">
                <a16:creationId xmlns:a16="http://schemas.microsoft.com/office/drawing/2014/main" id="{26B7AFEC-6DAA-4A02-A807-B4B076E8CD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3" y="1704329"/>
            <a:ext cx="7695431" cy="467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57A5CEF-4C43-4EFB-8981-B244A880B655}"/>
              </a:ext>
            </a:extLst>
          </p:cNvPr>
          <p:cNvSpPr/>
          <p:nvPr/>
        </p:nvSpPr>
        <p:spPr>
          <a:xfrm>
            <a:off x="8577720" y="1586863"/>
            <a:ext cx="3188662" cy="16897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669964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Desain Fisik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6450770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2" name="Picture 11" descr="C:\Users\Christiawan\My School\Kuliah\SEMESTER 7\TA1\B300\Box Named.JPG">
            <a:extLst>
              <a:ext uri="{FF2B5EF4-FFF2-40B4-BE49-F238E27FC236}">
                <a16:creationId xmlns:a16="http://schemas.microsoft.com/office/drawing/2014/main" id="{73B17B6B-135B-4FEE-8FD9-EF4003ABD5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70" y="1690688"/>
            <a:ext cx="6450770" cy="464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55DE19-0464-40CC-A8EA-78AFE65DB412}"/>
              </a:ext>
            </a:extLst>
          </p:cNvPr>
          <p:cNvSpPr/>
          <p:nvPr/>
        </p:nvSpPr>
        <p:spPr>
          <a:xfrm>
            <a:off x="8692983" y="1690688"/>
            <a:ext cx="2958136" cy="1477328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square">
            <a:spAutoFit/>
          </a:bodyPr>
          <a:lstStyle/>
          <a:p>
            <a:endParaRPr lang="en-ID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D">
                <a:solidFill>
                  <a:schemeClr val="accent4">
                    <a:lumMod val="50000"/>
                  </a:schemeClr>
                </a:solidFill>
              </a:rPr>
              <a:t>Kotak Penyimpanan Uang Dimensi : 40 cm x 30 cm x 30 cm (Panjang x Lebar x Tinggi)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5"/>
            <a:ext cx="6065372" cy="48536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User Interface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70" y="1690689"/>
            <a:ext cx="5819229" cy="4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92B3-9899-470F-8CE4-C9F9899BFDBC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4945A-4C3D-42DA-AF66-3D98C719F340}"/>
              </a:ext>
            </a:extLst>
          </p:cNvPr>
          <p:cNvSpPr/>
          <p:nvPr/>
        </p:nvSpPr>
        <p:spPr>
          <a:xfrm>
            <a:off x="221516" y="157981"/>
            <a:ext cx="1801505" cy="18015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76691D-159E-4A03-996F-6F841695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371728" y="357845"/>
            <a:ext cx="1501079" cy="1401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18CE18-0B24-49B5-9035-64FF2DA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0" y="1685566"/>
            <a:ext cx="5819229" cy="461603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668917-987D-4EDA-88F0-9B8718474326}"/>
              </a:ext>
            </a:extLst>
          </p:cNvPr>
          <p:cNvSpPr/>
          <p:nvPr/>
        </p:nvSpPr>
        <p:spPr>
          <a:xfrm>
            <a:off x="1146343" y="1051416"/>
            <a:ext cx="1325563" cy="1325563"/>
          </a:xfrm>
          <a:prstGeom prst="ellipse">
            <a:avLst/>
          </a:prstGeom>
          <a:solidFill>
            <a:srgbClr val="BADE08"/>
          </a:solidFill>
          <a:ln w="57150">
            <a:solidFill>
              <a:srgbClr val="CCF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99A-695D-4E84-92CF-70E8EF0E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3157" r="10763" b="12351"/>
          <a:stretch/>
        </p:blipFill>
        <p:spPr>
          <a:xfrm>
            <a:off x="1313116" y="1259930"/>
            <a:ext cx="992016" cy="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Data-data Pendukung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Image result for statistik pengguna atm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4910"/>
          <a:stretch/>
        </p:blipFill>
        <p:spPr bwMode="auto">
          <a:xfrm>
            <a:off x="1740669" y="1690687"/>
            <a:ext cx="5973382" cy="3210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5122" b="8677"/>
          <a:stretch/>
        </p:blipFill>
        <p:spPr bwMode="auto">
          <a:xfrm>
            <a:off x="7714051" y="1690686"/>
            <a:ext cx="3743016" cy="321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4901055"/>
            <a:ext cx="9716398" cy="146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43" y="5248410"/>
            <a:ext cx="959861" cy="9598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ECFF7-210A-46A8-9BCE-14EADE8F0DFE}"/>
              </a:ext>
            </a:extLst>
          </p:cNvPr>
          <p:cNvSpPr txBox="1"/>
          <p:nvPr/>
        </p:nvSpPr>
        <p:spPr>
          <a:xfrm>
            <a:off x="3159937" y="5167313"/>
            <a:ext cx="628641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Transaksi ATM : 4.893 Triliun</a:t>
            </a:r>
          </a:p>
          <a:p>
            <a:r>
              <a:rPr lang="en-ID" sz="3200">
                <a:ln w="9525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Jumlah Transaksi : 4.5 Miliar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68235-BD7E-4A7F-9126-3CE12714D93E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</p:spTree>
    <p:extLst>
      <p:ext uri="{BB962C8B-B14F-4D97-AF65-F5344CB8AC3E}">
        <p14:creationId xmlns:p14="http://schemas.microsoft.com/office/powerpoint/2010/main" val="410203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4932608" y="1"/>
            <a:ext cx="2471492" cy="40806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7182" y="4864100"/>
            <a:ext cx="5877636" cy="12890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SIMULASI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5280719" y="1969999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44A36-B02A-408B-B088-2DE2417D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56" y="2360072"/>
            <a:ext cx="1593029" cy="1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17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F59ECC-17FB-4CAA-821E-43C3968E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1690689"/>
            <a:ext cx="3214588" cy="1428706"/>
          </a:xfrm>
          <a:prstGeom prst="rect">
            <a:avLst/>
          </a:prstGeom>
        </p:spPr>
      </p:pic>
      <p:pic>
        <p:nvPicPr>
          <p:cNvPr id="18" name="Picture 17" descr="C:\Users\Christiawan\My School\Kuliah\SEMESTER 7\PCD\Tubes\3\FVC2002\DB1_B\101_1.tif">
            <a:extLst>
              <a:ext uri="{FF2B5EF4-FFF2-40B4-BE49-F238E27FC236}">
                <a16:creationId xmlns:a16="http://schemas.microsoft.com/office/drawing/2014/main" id="{94CC4C0A-47F6-480F-B3F6-7451A51A13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1" y="3200510"/>
            <a:ext cx="2618933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:\Users\Christiawan\My School\Kuliah\SEMESTER 7\PCD\Tubes\3\FVC2002\DB1_B\101_2.tif">
            <a:extLst>
              <a:ext uri="{FF2B5EF4-FFF2-40B4-BE49-F238E27FC236}">
                <a16:creationId xmlns:a16="http://schemas.microsoft.com/office/drawing/2014/main" id="{A2300D21-4B88-4DE3-856A-FEE5BB093B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45" y="3200510"/>
            <a:ext cx="2619387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:\Users\Christiawan\My School\Kuliah\SEMESTER 7\PCD\Tubes\3\FVC2002\DB1_B\102_1.tif">
            <a:extLst>
              <a:ext uri="{FF2B5EF4-FFF2-40B4-BE49-F238E27FC236}">
                <a16:creationId xmlns:a16="http://schemas.microsoft.com/office/drawing/2014/main" id="{1128719F-8365-4790-8F8A-A1E901530DC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36" y="3200510"/>
            <a:ext cx="2620274" cy="25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25C7CD2-E692-4E7C-A03E-329CF7DB1EDF}"/>
              </a:ext>
            </a:extLst>
          </p:cNvPr>
          <p:cNvSpPr/>
          <p:nvPr/>
        </p:nvSpPr>
        <p:spPr>
          <a:xfrm>
            <a:off x="263144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9BD589-89FF-4678-A952-AA9DBD48B5D2}"/>
              </a:ext>
            </a:extLst>
          </p:cNvPr>
          <p:cNvSpPr/>
          <p:nvPr/>
        </p:nvSpPr>
        <p:spPr>
          <a:xfrm>
            <a:off x="571576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B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6EE8E5-1602-4A17-8610-6BC4FAC2A8F5}"/>
              </a:ext>
            </a:extLst>
          </p:cNvPr>
          <p:cNvSpPr/>
          <p:nvPr/>
        </p:nvSpPr>
        <p:spPr>
          <a:xfrm>
            <a:off x="8800083" y="5861885"/>
            <a:ext cx="1864752" cy="4477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sidik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39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>
                <a:solidFill>
                  <a:schemeClr val="bg1"/>
                </a:solidFill>
              </a:rPr>
              <a:t>Simulasi Image Processing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C5A6426F-115B-43B0-8A1C-2343C51AA1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69" y="1335371"/>
            <a:ext cx="4628550" cy="22915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DF5E08-C0EE-4FF4-A67D-2C538FF716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9219" y="1335371"/>
            <a:ext cx="2733040" cy="2225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28402F-2EC6-4661-9A23-6EAC0AD188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4464" y="1337824"/>
            <a:ext cx="2762250" cy="22561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856898-A639-40C3-AB6D-381932077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45339" y="3552573"/>
            <a:ext cx="2791460" cy="22256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668B22-825F-4E16-91E6-D959892B7DB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16548" y="4007542"/>
            <a:ext cx="1731010" cy="1976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709199-DF7D-4246-A029-AD0C68E96E42}"/>
              </a:ext>
            </a:extLst>
          </p:cNvPr>
          <p:cNvPicPr/>
          <p:nvPr/>
        </p:nvPicPr>
        <p:blipFill rotWithShape="1">
          <a:blip r:embed="rId7"/>
          <a:srcRect b="1980"/>
          <a:stretch/>
        </p:blipFill>
        <p:spPr bwMode="auto">
          <a:xfrm>
            <a:off x="4022316" y="3950082"/>
            <a:ext cx="1789430" cy="201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08C3A4-4672-4F28-8236-3161F33EA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548054"/>
            <a:ext cx="1593029" cy="11210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D18FAF9-57F5-4653-B5B5-FE2B3A8E9F13}"/>
              </a:ext>
            </a:extLst>
          </p:cNvPr>
          <p:cNvSpPr/>
          <p:nvPr/>
        </p:nvSpPr>
        <p:spPr>
          <a:xfrm>
            <a:off x="2593856" y="3625230"/>
            <a:ext cx="3009503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Hasil Minutiae Sidik Jari A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57261A-30CA-40CC-B951-CC150142F437}"/>
              </a:ext>
            </a:extLst>
          </p:cNvPr>
          <p:cNvSpPr/>
          <p:nvPr/>
        </p:nvSpPr>
        <p:spPr>
          <a:xfrm>
            <a:off x="2395079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Binerisasi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FADCD2-D64B-412A-97AC-46363E4FFB91}"/>
              </a:ext>
            </a:extLst>
          </p:cNvPr>
          <p:cNvSpPr/>
          <p:nvPr/>
        </p:nvSpPr>
        <p:spPr>
          <a:xfrm>
            <a:off x="4423766" y="6044601"/>
            <a:ext cx="1352479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Thinning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113808-EC65-4C9F-8581-0D2BCBEC59FC}"/>
              </a:ext>
            </a:extLst>
          </p:cNvPr>
          <p:cNvSpPr/>
          <p:nvPr/>
        </p:nvSpPr>
        <p:spPr>
          <a:xfrm>
            <a:off x="8180235" y="6044601"/>
            <a:ext cx="2556564" cy="3181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Fingerprint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CC52B33D-EDD3-4B4E-BC33-3D820099C38B}"/>
              </a:ext>
            </a:extLst>
          </p:cNvPr>
          <p:cNvSpPr/>
          <p:nvPr/>
        </p:nvSpPr>
        <p:spPr>
          <a:xfrm>
            <a:off x="2305050" y="-361950"/>
            <a:ext cx="7581900" cy="758189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335493-8F9B-4B16-84D4-39FBED01F1DD}"/>
              </a:ext>
            </a:extLst>
          </p:cNvPr>
          <p:cNvSpPr/>
          <p:nvPr/>
        </p:nvSpPr>
        <p:spPr>
          <a:xfrm>
            <a:off x="2610117" y="-56883"/>
            <a:ext cx="6971766" cy="69717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1BAA8A-00B9-4452-ADAD-D576CCC8E4ED}"/>
              </a:ext>
            </a:extLst>
          </p:cNvPr>
          <p:cNvSpPr/>
          <p:nvPr/>
        </p:nvSpPr>
        <p:spPr>
          <a:xfrm>
            <a:off x="2952550" y="285550"/>
            <a:ext cx="6286899" cy="62868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50DD8-8D2F-45BD-A345-0EDB51AA1AF8}"/>
              </a:ext>
            </a:extLst>
          </p:cNvPr>
          <p:cNvSpPr/>
          <p:nvPr/>
        </p:nvSpPr>
        <p:spPr>
          <a:xfrm>
            <a:off x="3590807" y="923807"/>
            <a:ext cx="5010385" cy="501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8DBD-229C-4228-A688-9F09B310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571101"/>
            <a:ext cx="5715798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38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5" y="1242804"/>
            <a:ext cx="10384715" cy="52125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6"/>
            <a:ext cx="8918195" cy="729498"/>
          </a:xfrm>
        </p:spPr>
        <p:txBody>
          <a:bodyPr>
            <a:normAutofit fontScale="90000"/>
          </a:bodyPr>
          <a:lstStyle/>
          <a:p>
            <a:r>
              <a:rPr lang="en-ID" sz="4800">
                <a:solidFill>
                  <a:schemeClr val="bg1"/>
                </a:solidFill>
              </a:rPr>
              <a:t>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8" y="1335372"/>
            <a:ext cx="10126045" cy="502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0B523-CC13-4A83-962B-EDDF1323F5A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BD15-A9ED-4DE3-9E49-C0EF9E85736D}"/>
              </a:ext>
            </a:extLst>
          </p:cNvPr>
          <p:cNvSpPr/>
          <p:nvPr/>
        </p:nvSpPr>
        <p:spPr>
          <a:xfrm>
            <a:off x="286631" y="157981"/>
            <a:ext cx="1801505" cy="1801505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861F68-2CAF-4FC1-A8BB-4FE70C4B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8" y="398009"/>
            <a:ext cx="1228384" cy="1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Jenis Kejahatan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9E467E-D605-4C4A-A0C4-BA32D3FA4E8F}"/>
              </a:ext>
            </a:extLst>
          </p:cNvPr>
          <p:cNvSpPr/>
          <p:nvPr/>
        </p:nvSpPr>
        <p:spPr>
          <a:xfrm>
            <a:off x="505516" y="365125"/>
            <a:ext cx="1801505" cy="1801505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DEEB-3DB6-4DF2-8430-D8F6E010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0" y="493709"/>
            <a:ext cx="1544335" cy="1544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E4968D-AEFF-4748-8B05-B80CE584C8F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9EDE9B-4AD3-4E46-9345-AE2A8B004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668" y="4456676"/>
            <a:ext cx="4677718" cy="19076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Jenis kejahatan yang dicoba untuk diatasi</a:t>
            </a:r>
          </a:p>
          <a:p>
            <a:pPr algn="just"/>
            <a:r>
              <a:rPr lang="id-ID" sz="1800" i="1" dirty="0">
                <a:solidFill>
                  <a:schemeClr val="accent1">
                    <a:lumMod val="75000"/>
                  </a:schemeClr>
                </a:solidFill>
              </a:rPr>
              <a:t>Skimming</a:t>
            </a:r>
          </a:p>
          <a:p>
            <a:pPr algn="just"/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PIN </a:t>
            </a:r>
            <a:r>
              <a:rPr lang="id-ID" sz="1800" i="1" dirty="0">
                <a:solidFill>
                  <a:schemeClr val="accent1">
                    <a:lumMod val="75000"/>
                  </a:schemeClr>
                </a:solidFill>
              </a:rPr>
              <a:t>capturing</a:t>
            </a:r>
          </a:p>
          <a:p>
            <a:pPr algn="just"/>
            <a:r>
              <a:rPr lang="id-ID" sz="1800" dirty="0">
                <a:solidFill>
                  <a:schemeClr val="accent1">
                    <a:lumMod val="75000"/>
                  </a:schemeClr>
                </a:solidFill>
              </a:rPr>
              <a:t>Pencurian pin secara langsung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611A8D-78E3-4709-9F1C-B81B0C1FB6C7}"/>
              </a:ext>
            </a:extLst>
          </p:cNvPr>
          <p:cNvPicPr/>
          <p:nvPr/>
        </p:nvPicPr>
        <p:blipFill rotWithShape="1">
          <a:blip r:embed="rId3"/>
          <a:srcRect b="10702"/>
          <a:stretch/>
        </p:blipFill>
        <p:spPr bwMode="auto">
          <a:xfrm>
            <a:off x="5791200" y="1690687"/>
            <a:ext cx="5665868" cy="2947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4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3" y="2892825"/>
            <a:ext cx="8052181" cy="118785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2634017"/>
            <a:ext cx="6650044" cy="1446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2" y="1760560"/>
            <a:ext cx="4735772" cy="23201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EE651-5A10-4633-B559-16809907D0D8}"/>
              </a:ext>
            </a:extLst>
          </p:cNvPr>
          <p:cNvSpPr/>
          <p:nvPr/>
        </p:nvSpPr>
        <p:spPr>
          <a:xfrm>
            <a:off x="0" y="2634018"/>
            <a:ext cx="1978925" cy="1446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0177C-CD4D-4943-AB3C-EAE64C334240}"/>
              </a:ext>
            </a:extLst>
          </p:cNvPr>
          <p:cNvSpPr/>
          <p:nvPr/>
        </p:nvSpPr>
        <p:spPr>
          <a:xfrm>
            <a:off x="608840" y="2812270"/>
            <a:ext cx="1088469" cy="108846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5365" y="4858603"/>
            <a:ext cx="3761270" cy="1294551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SOLUSI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8B0B9-1C31-42F4-A93F-DD0DE6F5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3" y="2892826"/>
            <a:ext cx="933087" cy="9330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413860" y="2024409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60" y="2024408"/>
            <a:ext cx="1801505" cy="180150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5118848" y="2811409"/>
            <a:ext cx="1088485" cy="108848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6940412" y="3073280"/>
            <a:ext cx="821397" cy="821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38" y="2856309"/>
            <a:ext cx="969604" cy="969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7038952" y="3164408"/>
            <a:ext cx="684417" cy="6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7"/>
            <a:ext cx="5444414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A210C-D843-46B9-BD8B-9309E8152EEA}"/>
              </a:ext>
            </a:extLst>
          </p:cNvPr>
          <p:cNvSpPr/>
          <p:nvPr/>
        </p:nvSpPr>
        <p:spPr>
          <a:xfrm>
            <a:off x="1740668" y="1690688"/>
            <a:ext cx="5164900" cy="4246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579-F473-44BB-88BB-3D20205C12E1}"/>
              </a:ext>
            </a:extLst>
          </p:cNvPr>
          <p:cNvSpPr/>
          <p:nvPr/>
        </p:nvSpPr>
        <p:spPr>
          <a:xfrm>
            <a:off x="7402318" y="1599586"/>
            <a:ext cx="4155582" cy="44534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Sistem Biometrik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7486393" y="1690688"/>
            <a:ext cx="3970673" cy="4246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4DB7946-EA8A-4995-965E-311725D9F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" t="3628" r="1653" b="2654"/>
          <a:stretch/>
        </p:blipFill>
        <p:spPr>
          <a:xfrm>
            <a:off x="7589662" y="1800421"/>
            <a:ext cx="3867405" cy="33673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6F5DFD-08C5-4264-B941-D1FAA5B2C3C2}"/>
              </a:ext>
            </a:extLst>
          </p:cNvPr>
          <p:cNvSpPr/>
          <p:nvPr/>
        </p:nvSpPr>
        <p:spPr>
          <a:xfrm>
            <a:off x="7486394" y="5119682"/>
            <a:ext cx="3867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International Biometric Group (IBG)</a:t>
            </a:r>
          </a:p>
          <a:p>
            <a:pPr algn="ctr"/>
            <a:r>
              <a:rPr lang="en-ID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in </a:t>
            </a: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2012</a:t>
            </a:r>
            <a:endParaRPr lang="en-US" b="1" dirty="0">
              <a:ln/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22CEA-4D02-41EB-A40E-E2B31641A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1215" r="2053"/>
          <a:stretch/>
        </p:blipFill>
        <p:spPr>
          <a:xfrm>
            <a:off x="1740669" y="1690688"/>
            <a:ext cx="5164900" cy="31861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F2338-5D61-444E-B104-25104EF35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10680" r="13868" b="15738"/>
          <a:stretch/>
        </p:blipFill>
        <p:spPr>
          <a:xfrm>
            <a:off x="634100" y="365125"/>
            <a:ext cx="1204226" cy="1325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42F85E-6AD4-478B-B1FC-8C7BFABD8091}"/>
              </a:ext>
            </a:extLst>
          </p:cNvPr>
          <p:cNvSpPr/>
          <p:nvPr/>
        </p:nvSpPr>
        <p:spPr>
          <a:xfrm>
            <a:off x="1838326" y="4981182"/>
            <a:ext cx="1402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Sidik jari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n/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Wajah</a:t>
            </a:r>
          </a:p>
        </p:txBody>
      </p:sp>
    </p:spTree>
    <p:extLst>
      <p:ext uri="{BB962C8B-B14F-4D97-AF65-F5344CB8AC3E}">
        <p14:creationId xmlns:p14="http://schemas.microsoft.com/office/powerpoint/2010/main" val="26134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610436" y="1599586"/>
            <a:ext cx="9947464" cy="48558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5604" y="365125"/>
            <a:ext cx="8918195" cy="1325563"/>
          </a:xfrm>
        </p:spPr>
        <p:txBody>
          <a:bodyPr>
            <a:normAutofit/>
          </a:bodyPr>
          <a:lstStyle/>
          <a:p>
            <a:r>
              <a:rPr lang="en-ID" sz="4800">
                <a:solidFill>
                  <a:schemeClr val="bg1"/>
                </a:solidFill>
              </a:rPr>
              <a:t>Fingershield ATM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1740669" y="1690688"/>
            <a:ext cx="9716398" cy="467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1103115-FB79-477C-97FB-C89641B6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9" y="1690687"/>
            <a:ext cx="7237593" cy="4673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6CED6-274C-41E0-88BC-F16099D73E3F}"/>
              </a:ext>
            </a:extLst>
          </p:cNvPr>
          <p:cNvSpPr/>
          <p:nvPr/>
        </p:nvSpPr>
        <p:spPr>
          <a:xfrm>
            <a:off x="286631" y="172706"/>
            <a:ext cx="1801505" cy="1801505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F2338-5D61-444E-B104-25104EF35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1" y="172705"/>
            <a:ext cx="1801505" cy="1801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3B7E9-CA64-429F-B310-CEF7A1F653A7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A75FB-5D9C-408A-84DF-AEA2D3C72AF2}"/>
              </a:ext>
            </a:extLst>
          </p:cNvPr>
          <p:cNvSpPr/>
          <p:nvPr/>
        </p:nvSpPr>
        <p:spPr>
          <a:xfrm>
            <a:off x="9106944" y="2042330"/>
            <a:ext cx="22468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Fingershield ATM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, dimana nasabah harus melakukan autentifikasi tambahan berupa autentifikasi sidik jari yang memiliki pola unik untuk setiap orangnya ketika akan melakukan transaksi menggunakan mesin ATM sehingga kejahatan ATM dapat diminimalisir.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5A2FF9-6E85-497D-9945-326850D077D8}"/>
              </a:ext>
            </a:extLst>
          </p:cNvPr>
          <p:cNvSpPr/>
          <p:nvPr/>
        </p:nvSpPr>
        <p:spPr>
          <a:xfrm>
            <a:off x="-2" y="2634017"/>
            <a:ext cx="7759702" cy="14466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3662-B48A-4544-85B9-E546A5B9D367}"/>
              </a:ext>
            </a:extLst>
          </p:cNvPr>
          <p:cNvSpPr/>
          <p:nvPr/>
        </p:nvSpPr>
        <p:spPr>
          <a:xfrm>
            <a:off x="-1" y="1760561"/>
            <a:ext cx="6096001" cy="23201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BBE07-193A-4441-AA72-E5C66641295C}"/>
              </a:ext>
            </a:extLst>
          </p:cNvPr>
          <p:cNvSpPr/>
          <p:nvPr/>
        </p:nvSpPr>
        <p:spPr>
          <a:xfrm>
            <a:off x="2" y="2634017"/>
            <a:ext cx="3550998" cy="1446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999" y="4826000"/>
            <a:ext cx="5090002" cy="1327154"/>
          </a:xfrm>
        </p:spPr>
        <p:txBody>
          <a:bodyPr>
            <a:normAutofit/>
          </a:bodyPr>
          <a:lstStyle/>
          <a:p>
            <a:r>
              <a:rPr lang="en-ID" sz="8000">
                <a:solidFill>
                  <a:schemeClr val="bg1"/>
                </a:solidFill>
                <a:latin typeface="+mn-lt"/>
              </a:rPr>
              <a:t>SPESIFIKASI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950E-0FB7-4FDC-9730-6A59ECDBACDA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112DEA-ACCF-46C7-BE14-9BE2A5D8B3B0}"/>
              </a:ext>
            </a:extLst>
          </p:cNvPr>
          <p:cNvSpPr/>
          <p:nvPr/>
        </p:nvSpPr>
        <p:spPr>
          <a:xfrm>
            <a:off x="2248217" y="2853526"/>
            <a:ext cx="1015495" cy="105935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2B3E4-976B-427C-8CB7-D14252845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" y="2853525"/>
            <a:ext cx="1059352" cy="10593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7C682EB-0115-412B-B56C-91570AA5DEC1}"/>
              </a:ext>
            </a:extLst>
          </p:cNvPr>
          <p:cNvSpPr/>
          <p:nvPr/>
        </p:nvSpPr>
        <p:spPr>
          <a:xfrm>
            <a:off x="3900808" y="2035480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E85EA7-F737-42E1-9113-E80FE3B6A192}"/>
              </a:ext>
            </a:extLst>
          </p:cNvPr>
          <p:cNvSpPr/>
          <p:nvPr/>
        </p:nvSpPr>
        <p:spPr>
          <a:xfrm>
            <a:off x="6365292" y="2824380"/>
            <a:ext cx="1063405" cy="106340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CE3E52-2AE8-409F-9A39-1F6658D2E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85" y="2103652"/>
            <a:ext cx="1604749" cy="16047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6B0A-1F2F-4AA0-9721-8114422F1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4695" r="12903" b="19032"/>
          <a:stretch/>
        </p:blipFill>
        <p:spPr>
          <a:xfrm>
            <a:off x="6515504" y="2980391"/>
            <a:ext cx="886067" cy="8274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F1BFAD-3B06-40E1-95E5-BC5B6FAB6C50}"/>
              </a:ext>
            </a:extLst>
          </p:cNvPr>
          <p:cNvSpPr/>
          <p:nvPr/>
        </p:nvSpPr>
        <p:spPr>
          <a:xfrm>
            <a:off x="0" y="2812270"/>
            <a:ext cx="1978925" cy="12684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DE4DE7-B448-4C4D-978F-DC3FAE18E79C}"/>
              </a:ext>
            </a:extLst>
          </p:cNvPr>
          <p:cNvSpPr/>
          <p:nvPr/>
        </p:nvSpPr>
        <p:spPr>
          <a:xfrm>
            <a:off x="646940" y="2958539"/>
            <a:ext cx="954339" cy="954339"/>
          </a:xfrm>
          <a:prstGeom prst="ellips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33AC70-B3DE-407A-A8B0-A833EEF11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4" y="3019948"/>
            <a:ext cx="818104" cy="8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E875B-DB25-4A9F-96E3-24C9218DCB84}"/>
              </a:ext>
            </a:extLst>
          </p:cNvPr>
          <p:cNvSpPr/>
          <p:nvPr/>
        </p:nvSpPr>
        <p:spPr>
          <a:xfrm>
            <a:off x="1790700" y="762000"/>
            <a:ext cx="10261599" cy="5693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CD48B-32C2-449B-8F06-3C0D28803011}"/>
              </a:ext>
            </a:extLst>
          </p:cNvPr>
          <p:cNvSpPr/>
          <p:nvPr/>
        </p:nvSpPr>
        <p:spPr>
          <a:xfrm>
            <a:off x="6735341" y="762000"/>
            <a:ext cx="301323" cy="5693392"/>
          </a:xfrm>
          <a:prstGeom prst="rect">
            <a:avLst/>
          </a:prstGeom>
          <a:solidFill>
            <a:srgbClr val="115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1FF11-8328-41B5-A2DA-E009EF638959}"/>
              </a:ext>
            </a:extLst>
          </p:cNvPr>
          <p:cNvSpPr txBox="1"/>
          <p:nvPr/>
        </p:nvSpPr>
        <p:spPr>
          <a:xfrm>
            <a:off x="1" y="6536507"/>
            <a:ext cx="12192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TA171801007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DD58896-D685-4F68-A615-36DEDEDE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81" y="885734"/>
            <a:ext cx="4731479" cy="5478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E58576-E001-406D-93FD-E71926E7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23" y="885734"/>
            <a:ext cx="4792717" cy="547855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346B37-A275-4B26-BD08-CBAEE5F1E6D6}"/>
              </a:ext>
            </a:extLst>
          </p:cNvPr>
          <p:cNvSpPr/>
          <p:nvPr/>
        </p:nvSpPr>
        <p:spPr>
          <a:xfrm>
            <a:off x="286629" y="166387"/>
            <a:ext cx="1801505" cy="1801505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6821" y="18587"/>
            <a:ext cx="3469179" cy="80407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Spesifikasi Ideal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2F7701-A7C6-471D-9E68-976900C58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8" y="264764"/>
            <a:ext cx="1604749" cy="1604749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3A0645FE-B194-4ADF-9D9E-1F24D641A8AD}"/>
              </a:ext>
            </a:extLst>
          </p:cNvPr>
          <p:cNvSpPr txBox="1">
            <a:spLocks/>
          </p:cNvSpPr>
          <p:nvPr/>
        </p:nvSpPr>
        <p:spPr>
          <a:xfrm>
            <a:off x="7757620" y="6284"/>
            <a:ext cx="4129580" cy="804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Spesifikasi Tugas Akhir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42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362</Words>
  <Application>Microsoft Office PowerPoint</Application>
  <PresentationFormat>Widescreen</PresentationFormat>
  <Paragraphs>142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Nexa Bold</vt:lpstr>
      <vt:lpstr>Nexa Light</vt:lpstr>
      <vt:lpstr>Open Sans Condensed</vt:lpstr>
      <vt:lpstr>Open Sans Condensed Light</vt:lpstr>
      <vt:lpstr>SAO UI</vt:lpstr>
      <vt:lpstr>Times New Roman</vt:lpstr>
      <vt:lpstr>Office Theme</vt:lpstr>
      <vt:lpstr>PowerPoint Presentation</vt:lpstr>
      <vt:lpstr>MASALAH</vt:lpstr>
      <vt:lpstr>Data-data Pendukung</vt:lpstr>
      <vt:lpstr>Jenis Kejahatan ATM</vt:lpstr>
      <vt:lpstr>SOLUSI</vt:lpstr>
      <vt:lpstr>Sistem Biometrik</vt:lpstr>
      <vt:lpstr>Fingershield ATM</vt:lpstr>
      <vt:lpstr>SPESIFIKASI</vt:lpstr>
      <vt:lpstr>Spesifikasi Ideal</vt:lpstr>
      <vt:lpstr>Fitur Produk</vt:lpstr>
      <vt:lpstr>Fitur Produk</vt:lpstr>
      <vt:lpstr>RANCANGAN</vt:lpstr>
      <vt:lpstr>FUNGSIONAL</vt:lpstr>
      <vt:lpstr>Level 0</vt:lpstr>
      <vt:lpstr>Level 1</vt:lpstr>
      <vt:lpstr>Level 2</vt:lpstr>
      <vt:lpstr>Software</vt:lpstr>
      <vt:lpstr>BEHAVIORAL</vt:lpstr>
      <vt:lpstr>Fingerprint Algorithm</vt:lpstr>
      <vt:lpstr>Fingerprint Image Processing</vt:lpstr>
      <vt:lpstr>Card</vt:lpstr>
      <vt:lpstr>Card</vt:lpstr>
      <vt:lpstr>Server Behavioral</vt:lpstr>
      <vt:lpstr>Server Behavioral</vt:lpstr>
      <vt:lpstr>HARDWARE</vt:lpstr>
      <vt:lpstr>Komponen yang Digunakan</vt:lpstr>
      <vt:lpstr>Rangkaian</vt:lpstr>
      <vt:lpstr>Desain Fisik</vt:lpstr>
      <vt:lpstr>User Interface</vt:lpstr>
      <vt:lpstr>SIMULASI</vt:lpstr>
      <vt:lpstr>Simulasi Image Processing</vt:lpstr>
      <vt:lpstr>Simulasi Image Processing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Aji Sahar N</dc:creator>
  <cp:lastModifiedBy>Bayu Aji Sahar N</cp:lastModifiedBy>
  <cp:revision>101</cp:revision>
  <dcterms:created xsi:type="dcterms:W3CDTF">2017-10-26T05:51:39Z</dcterms:created>
  <dcterms:modified xsi:type="dcterms:W3CDTF">2017-12-17T00:17:59Z</dcterms:modified>
</cp:coreProperties>
</file>